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7" r:id="rId1"/>
    <p:sldMasterId id="2147483675" r:id="rId2"/>
    <p:sldMasterId id="2147483717" r:id="rId3"/>
  </p:sldMasterIdLst>
  <p:notesMasterIdLst>
    <p:notesMasterId r:id="rId32"/>
  </p:notesMasterIdLst>
  <p:handoutMasterIdLst>
    <p:handoutMasterId r:id="rId33"/>
  </p:handoutMasterIdLst>
  <p:sldIdLst>
    <p:sldId id="257" r:id="rId4"/>
    <p:sldId id="311" r:id="rId5"/>
    <p:sldId id="307" r:id="rId6"/>
    <p:sldId id="299" r:id="rId7"/>
    <p:sldId id="314" r:id="rId8"/>
    <p:sldId id="318" r:id="rId9"/>
    <p:sldId id="329" r:id="rId10"/>
    <p:sldId id="319" r:id="rId11"/>
    <p:sldId id="330" r:id="rId12"/>
    <p:sldId id="322" r:id="rId13"/>
    <p:sldId id="320" r:id="rId14"/>
    <p:sldId id="321" r:id="rId15"/>
    <p:sldId id="323" r:id="rId16"/>
    <p:sldId id="325" r:id="rId17"/>
    <p:sldId id="312" r:id="rId18"/>
    <p:sldId id="324" r:id="rId19"/>
    <p:sldId id="315" r:id="rId20"/>
    <p:sldId id="282" r:id="rId21"/>
    <p:sldId id="326" r:id="rId22"/>
    <p:sldId id="303" r:id="rId23"/>
    <p:sldId id="285" r:id="rId24"/>
    <p:sldId id="284" r:id="rId25"/>
    <p:sldId id="304" r:id="rId26"/>
    <p:sldId id="286" r:id="rId27"/>
    <p:sldId id="287" r:id="rId28"/>
    <p:sldId id="331" r:id="rId29"/>
    <p:sldId id="327" r:id="rId30"/>
    <p:sldId id="328" r:id="rId31"/>
  </p:sldIdLst>
  <p:sldSz cx="12192000"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Dİ KEMAL ALİM ARSLAN" initials="SKAA" lastIdx="1" clrIdx="0">
    <p:extLst>
      <p:ext uri="{19B8F6BF-5375-455C-9EA6-DF929625EA0E}">
        <p15:presenceInfo xmlns:p15="http://schemas.microsoft.com/office/powerpoint/2012/main" userId="184d21b080e57c8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006600"/>
    <a:srgbClr val="008000"/>
    <a:srgbClr val="663300"/>
    <a:srgbClr val="007635"/>
    <a:srgbClr val="008E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50" autoAdjust="0"/>
    <p:restoredTop sz="94291" autoAdjust="0"/>
  </p:normalViewPr>
  <p:slideViewPr>
    <p:cSldViewPr snapToGrid="0">
      <p:cViewPr varScale="1">
        <p:scale>
          <a:sx n="68" d="100"/>
          <a:sy n="68" d="100"/>
        </p:scale>
        <p:origin x="816" y="72"/>
      </p:cViewPr>
      <p:guideLst/>
    </p:cSldViewPr>
  </p:slideViewPr>
  <p:outlineViewPr>
    <p:cViewPr>
      <p:scale>
        <a:sx n="33" d="100"/>
        <a:sy n="33" d="100"/>
      </p:scale>
      <p:origin x="0" y="-26898"/>
    </p:cViewPr>
  </p:outlineViewPr>
  <p:notesTextViewPr>
    <p:cViewPr>
      <p:scale>
        <a:sx n="1" d="1"/>
        <a:sy n="1" d="1"/>
      </p:scale>
      <p:origin x="0" y="0"/>
    </p:cViewPr>
  </p:notesTextViewPr>
  <p:sorterViewPr>
    <p:cViewPr>
      <p:scale>
        <a:sx n="100" d="100"/>
        <a:sy n="100" d="100"/>
      </p:scale>
      <p:origin x="0" y="-6900"/>
    </p:cViewPr>
  </p:sorterViewPr>
  <p:notesViewPr>
    <p:cSldViewPr snapToGrid="0">
      <p:cViewPr varScale="1">
        <p:scale>
          <a:sx n="123" d="100"/>
          <a:sy n="123" d="100"/>
        </p:scale>
        <p:origin x="497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dirty="0">
                <a:latin typeface="Tw Cen MT" panose="020B0602020104020603" pitchFamily="34" charset="0"/>
              </a:rPr>
              <a:t>Hekim alım gücünün seyri</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lineChart>
        <c:grouping val="standard"/>
        <c:varyColors val="0"/>
        <c:ser>
          <c:idx val="0"/>
          <c:order val="0"/>
          <c:tx>
            <c:strRef>
              <c:f>Sayfa1!$C$1</c:f>
              <c:strCache>
                <c:ptCount val="1"/>
                <c:pt idx="0">
                  <c:v>DOLAR KURU </c:v>
                </c:pt>
              </c:strCache>
            </c:strRef>
          </c:tx>
          <c:spPr>
            <a:ln w="28575" cap="rnd">
              <a:solidFill>
                <a:schemeClr val="accent1"/>
              </a:solidFill>
              <a:round/>
            </a:ln>
            <a:effectLst/>
          </c:spPr>
          <c:marker>
            <c:symbol val="none"/>
          </c:marker>
          <c:cat>
            <c:numRef>
              <c:f>Sayfa1!$B$2:$B$20</c:f>
              <c:numCache>
                <c:formatCode>General</c:formatCode>
                <c:ptCount val="19"/>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numCache>
            </c:numRef>
          </c:cat>
          <c:val>
            <c:numRef>
              <c:f>Sayfa1!$C$2:$C$20</c:f>
              <c:numCache>
                <c:formatCode>#,##0</c:formatCode>
                <c:ptCount val="19"/>
                <c:pt idx="0">
                  <c:v>1412</c:v>
                </c:pt>
                <c:pt idx="1">
                  <c:v>1466</c:v>
                </c:pt>
                <c:pt idx="2">
                  <c:v>1330</c:v>
                </c:pt>
                <c:pt idx="3">
                  <c:v>1567</c:v>
                </c:pt>
                <c:pt idx="4">
                  <c:v>1298</c:v>
                </c:pt>
                <c:pt idx="5">
                  <c:v>1229</c:v>
                </c:pt>
                <c:pt idx="6">
                  <c:v>1524</c:v>
                </c:pt>
                <c:pt idx="7">
                  <c:v>1577</c:v>
                </c:pt>
                <c:pt idx="8">
                  <c:v>1607</c:v>
                </c:pt>
                <c:pt idx="9">
                  <c:v>1799</c:v>
                </c:pt>
                <c:pt idx="10">
                  <c:v>1923</c:v>
                </c:pt>
                <c:pt idx="11">
                  <c:v>2119</c:v>
                </c:pt>
                <c:pt idx="12">
                  <c:v>2675</c:v>
                </c:pt>
                <c:pt idx="13">
                  <c:v>2884</c:v>
                </c:pt>
                <c:pt idx="14">
                  <c:v>3536</c:v>
                </c:pt>
                <c:pt idx="15">
                  <c:v>4622</c:v>
                </c:pt>
                <c:pt idx="16">
                  <c:v>5331</c:v>
                </c:pt>
                <c:pt idx="17">
                  <c:v>6843</c:v>
                </c:pt>
                <c:pt idx="18">
                  <c:v>8676</c:v>
                </c:pt>
              </c:numCache>
            </c:numRef>
          </c:val>
          <c:smooth val="0"/>
          <c:extLst>
            <c:ext xmlns:c16="http://schemas.microsoft.com/office/drawing/2014/chart" uri="{C3380CC4-5D6E-409C-BE32-E72D297353CC}">
              <c16:uniqueId val="{00000000-0C42-4465-8C5D-CAF9FC1B93DB}"/>
            </c:ext>
          </c:extLst>
        </c:ser>
        <c:ser>
          <c:idx val="1"/>
          <c:order val="1"/>
          <c:tx>
            <c:strRef>
              <c:f>Sayfa1!$D$1</c:f>
              <c:strCache>
                <c:ptCount val="1"/>
                <c:pt idx="0">
                  <c:v>MAAŞ/DOLAR</c:v>
                </c:pt>
              </c:strCache>
            </c:strRef>
          </c:tx>
          <c:spPr>
            <a:ln w="28575" cap="rnd">
              <a:solidFill>
                <a:schemeClr val="accent2"/>
              </a:solidFill>
              <a:round/>
            </a:ln>
            <a:effectLst/>
          </c:spPr>
          <c:marker>
            <c:symbol val="none"/>
          </c:marker>
          <c:cat>
            <c:numRef>
              <c:f>Sayfa1!$B$2:$B$20</c:f>
              <c:numCache>
                <c:formatCode>General</c:formatCode>
                <c:ptCount val="19"/>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numCache>
            </c:numRef>
          </c:cat>
          <c:val>
            <c:numRef>
              <c:f>Sayfa1!$D$2:$D$20</c:f>
              <c:numCache>
                <c:formatCode>General</c:formatCode>
                <c:ptCount val="19"/>
                <c:pt idx="0">
                  <c:v>2549</c:v>
                </c:pt>
                <c:pt idx="1">
                  <c:v>2864</c:v>
                </c:pt>
                <c:pt idx="2">
                  <c:v>3759</c:v>
                </c:pt>
                <c:pt idx="3">
                  <c:v>3605</c:v>
                </c:pt>
                <c:pt idx="4">
                  <c:v>5695</c:v>
                </c:pt>
                <c:pt idx="5">
                  <c:v>6102</c:v>
                </c:pt>
                <c:pt idx="6">
                  <c:v>5577</c:v>
                </c:pt>
                <c:pt idx="7">
                  <c:v>5833</c:v>
                </c:pt>
                <c:pt idx="8">
                  <c:v>5911</c:v>
                </c:pt>
                <c:pt idx="9">
                  <c:v>5447</c:v>
                </c:pt>
                <c:pt idx="10">
                  <c:v>5304</c:v>
                </c:pt>
                <c:pt idx="11">
                  <c:v>5049</c:v>
                </c:pt>
                <c:pt idx="12">
                  <c:v>4112</c:v>
                </c:pt>
                <c:pt idx="13">
                  <c:v>3987</c:v>
                </c:pt>
                <c:pt idx="14">
                  <c:v>3393</c:v>
                </c:pt>
                <c:pt idx="15">
                  <c:v>2704</c:v>
                </c:pt>
                <c:pt idx="16">
                  <c:v>2438</c:v>
                </c:pt>
                <c:pt idx="17">
                  <c:v>1928</c:v>
                </c:pt>
                <c:pt idx="18">
                  <c:v>1556</c:v>
                </c:pt>
              </c:numCache>
            </c:numRef>
          </c:val>
          <c:smooth val="0"/>
          <c:extLst>
            <c:ext xmlns:c16="http://schemas.microsoft.com/office/drawing/2014/chart" uri="{C3380CC4-5D6E-409C-BE32-E72D297353CC}">
              <c16:uniqueId val="{00000001-0C42-4465-8C5D-CAF9FC1B93DB}"/>
            </c:ext>
          </c:extLst>
        </c:ser>
        <c:ser>
          <c:idx val="2"/>
          <c:order val="2"/>
          <c:tx>
            <c:strRef>
              <c:f>Sayfa1!$E$1</c:f>
              <c:strCache>
                <c:ptCount val="1"/>
                <c:pt idx="0">
                  <c:v>SEANS ÜCRETİ/DOLAR</c:v>
                </c:pt>
              </c:strCache>
            </c:strRef>
          </c:tx>
          <c:spPr>
            <a:ln w="28575" cap="rnd">
              <a:solidFill>
                <a:schemeClr val="accent3"/>
              </a:solidFill>
              <a:round/>
            </a:ln>
            <a:effectLst/>
          </c:spPr>
          <c:marker>
            <c:symbol val="none"/>
          </c:marker>
          <c:cat>
            <c:numRef>
              <c:f>Sayfa1!$B$2:$B$20</c:f>
              <c:numCache>
                <c:formatCode>General</c:formatCode>
                <c:ptCount val="19"/>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numCache>
            </c:numRef>
          </c:cat>
          <c:val>
            <c:numRef>
              <c:f>Sayfa1!$E$2:$E$20</c:f>
              <c:numCache>
                <c:formatCode>General</c:formatCode>
                <c:ptCount val="19"/>
                <c:pt idx="0">
                  <c:v>70.41</c:v>
                </c:pt>
                <c:pt idx="1">
                  <c:v>75.319999999999993</c:v>
                </c:pt>
                <c:pt idx="2">
                  <c:v>103.75</c:v>
                </c:pt>
                <c:pt idx="3">
                  <c:v>88.06</c:v>
                </c:pt>
                <c:pt idx="4">
                  <c:v>112.28</c:v>
                </c:pt>
                <c:pt idx="5">
                  <c:v>106.31</c:v>
                </c:pt>
                <c:pt idx="6">
                  <c:v>90.55</c:v>
                </c:pt>
                <c:pt idx="7">
                  <c:v>91.94</c:v>
                </c:pt>
                <c:pt idx="8">
                  <c:v>90.23</c:v>
                </c:pt>
                <c:pt idx="9">
                  <c:v>80.599999999999994</c:v>
                </c:pt>
                <c:pt idx="10">
                  <c:v>75.400000000000006</c:v>
                </c:pt>
                <c:pt idx="11">
                  <c:v>73.14</c:v>
                </c:pt>
                <c:pt idx="12">
                  <c:v>59.81</c:v>
                </c:pt>
                <c:pt idx="13">
                  <c:v>58.59</c:v>
                </c:pt>
                <c:pt idx="14">
                  <c:v>52.88</c:v>
                </c:pt>
                <c:pt idx="15">
                  <c:v>49.76</c:v>
                </c:pt>
                <c:pt idx="16">
                  <c:v>43.14</c:v>
                </c:pt>
                <c:pt idx="17">
                  <c:v>42.01</c:v>
                </c:pt>
                <c:pt idx="18">
                  <c:v>44.39</c:v>
                </c:pt>
              </c:numCache>
            </c:numRef>
          </c:val>
          <c:smooth val="0"/>
          <c:extLst>
            <c:ext xmlns:c16="http://schemas.microsoft.com/office/drawing/2014/chart" uri="{C3380CC4-5D6E-409C-BE32-E72D297353CC}">
              <c16:uniqueId val="{00000002-0C42-4465-8C5D-CAF9FC1B93DB}"/>
            </c:ext>
          </c:extLst>
        </c:ser>
        <c:dLbls>
          <c:showLegendKey val="0"/>
          <c:showVal val="0"/>
          <c:showCatName val="0"/>
          <c:showSerName val="0"/>
          <c:showPercent val="0"/>
          <c:showBubbleSize val="0"/>
        </c:dLbls>
        <c:smooth val="0"/>
        <c:axId val="410752207"/>
        <c:axId val="410753455"/>
      </c:lineChart>
      <c:catAx>
        <c:axId val="410752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410753455"/>
        <c:crosses val="autoZero"/>
        <c:auto val="1"/>
        <c:lblAlgn val="ctr"/>
        <c:lblOffset val="100"/>
        <c:noMultiLvlLbl val="0"/>
      </c:catAx>
      <c:valAx>
        <c:axId val="41075345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4107522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55C29A-666B-45BF-9142-295D6FA1C4DD}" type="doc">
      <dgm:prSet loTypeId="urn:microsoft.com/office/officeart/2005/8/layout/vList3" loCatId="list" qsTypeId="urn:microsoft.com/office/officeart/2005/8/quickstyle/3d3" qsCatId="3D" csTypeId="urn:microsoft.com/office/officeart/2005/8/colors/accent1_2" csCatId="accent1"/>
      <dgm:spPr/>
      <dgm:t>
        <a:bodyPr/>
        <a:lstStyle/>
        <a:p>
          <a:endParaRPr lang="tr-TR"/>
        </a:p>
      </dgm:t>
    </dgm:pt>
    <dgm:pt modelId="{2CB2DA4B-C97A-4860-986E-D7390D9E71E3}">
      <dgm:prSet/>
      <dgm:spPr/>
      <dgm:t>
        <a:bodyPr/>
        <a:lstStyle/>
        <a:p>
          <a:r>
            <a:rPr lang="tr-TR" baseline="0" dirty="0" err="1"/>
            <a:t>TÜRKİYE’de</a:t>
          </a:r>
          <a:r>
            <a:rPr lang="tr-TR" baseline="0" dirty="0"/>
            <a:t> DİYALİZ HEKİMİ OLMAK</a:t>
          </a:r>
          <a:endParaRPr lang="tr-TR" dirty="0"/>
        </a:p>
      </dgm:t>
    </dgm:pt>
    <dgm:pt modelId="{91041E6E-67A0-47BE-AD90-FB66348E233C}" type="parTrans" cxnId="{4AC27FAA-1E78-499C-951C-66602733F763}">
      <dgm:prSet/>
      <dgm:spPr/>
      <dgm:t>
        <a:bodyPr/>
        <a:lstStyle/>
        <a:p>
          <a:endParaRPr lang="tr-TR"/>
        </a:p>
      </dgm:t>
    </dgm:pt>
    <dgm:pt modelId="{809D2B2B-9A76-407A-9D5C-0B5CAF794C09}" type="sibTrans" cxnId="{4AC27FAA-1E78-499C-951C-66602733F763}">
      <dgm:prSet/>
      <dgm:spPr/>
      <dgm:t>
        <a:bodyPr/>
        <a:lstStyle/>
        <a:p>
          <a:endParaRPr lang="tr-TR"/>
        </a:p>
      </dgm:t>
    </dgm:pt>
    <dgm:pt modelId="{B861A279-9A2B-4557-B511-496D211C09B6}" type="pres">
      <dgm:prSet presAssocID="{F155C29A-666B-45BF-9142-295D6FA1C4DD}" presName="linearFlow" presStyleCnt="0">
        <dgm:presLayoutVars>
          <dgm:dir/>
          <dgm:resizeHandles val="exact"/>
        </dgm:presLayoutVars>
      </dgm:prSet>
      <dgm:spPr/>
    </dgm:pt>
    <dgm:pt modelId="{715F055B-E0F4-46C6-BB7E-659DEA3EFECF}" type="pres">
      <dgm:prSet presAssocID="{2CB2DA4B-C97A-4860-986E-D7390D9E71E3}" presName="composite" presStyleCnt="0"/>
      <dgm:spPr/>
    </dgm:pt>
    <dgm:pt modelId="{024AEAA9-1908-4986-90F3-1D2A4CBEF19F}" type="pres">
      <dgm:prSet presAssocID="{2CB2DA4B-C97A-4860-986E-D7390D9E71E3}" presName="imgShp" presStyleLbl="fgImgPlace1" presStyleIdx="0" presStyleCnt="1"/>
      <dgm:spPr/>
    </dgm:pt>
    <dgm:pt modelId="{CD275D1F-6172-4A76-9B4D-34693ABBD04E}" type="pres">
      <dgm:prSet presAssocID="{2CB2DA4B-C97A-4860-986E-D7390D9E71E3}" presName="txShp" presStyleLbl="node1" presStyleIdx="0" presStyleCnt="1">
        <dgm:presLayoutVars>
          <dgm:bulletEnabled val="1"/>
        </dgm:presLayoutVars>
      </dgm:prSet>
      <dgm:spPr/>
    </dgm:pt>
  </dgm:ptLst>
  <dgm:cxnLst>
    <dgm:cxn modelId="{03623911-627E-4C3C-8AF8-24DF41AA5B21}" type="presOf" srcId="{F155C29A-666B-45BF-9142-295D6FA1C4DD}" destId="{B861A279-9A2B-4557-B511-496D211C09B6}" srcOrd="0" destOrd="0" presId="urn:microsoft.com/office/officeart/2005/8/layout/vList3"/>
    <dgm:cxn modelId="{4AC27FAA-1E78-499C-951C-66602733F763}" srcId="{F155C29A-666B-45BF-9142-295D6FA1C4DD}" destId="{2CB2DA4B-C97A-4860-986E-D7390D9E71E3}" srcOrd="0" destOrd="0" parTransId="{91041E6E-67A0-47BE-AD90-FB66348E233C}" sibTransId="{809D2B2B-9A76-407A-9D5C-0B5CAF794C09}"/>
    <dgm:cxn modelId="{269789DA-6798-43B2-AAFF-9E7892CE5DF6}" type="presOf" srcId="{2CB2DA4B-C97A-4860-986E-D7390D9E71E3}" destId="{CD275D1F-6172-4A76-9B4D-34693ABBD04E}" srcOrd="0" destOrd="0" presId="urn:microsoft.com/office/officeart/2005/8/layout/vList3"/>
    <dgm:cxn modelId="{EBEEE706-7B52-48D2-8FA0-347AABAC903A}" type="presParOf" srcId="{B861A279-9A2B-4557-B511-496D211C09B6}" destId="{715F055B-E0F4-46C6-BB7E-659DEA3EFECF}" srcOrd="0" destOrd="0" presId="urn:microsoft.com/office/officeart/2005/8/layout/vList3"/>
    <dgm:cxn modelId="{E288A1C3-3109-4E80-8AFD-9E328D9496B1}" type="presParOf" srcId="{715F055B-E0F4-46C6-BB7E-659DEA3EFECF}" destId="{024AEAA9-1908-4986-90F3-1D2A4CBEF19F}" srcOrd="0" destOrd="0" presId="urn:microsoft.com/office/officeart/2005/8/layout/vList3"/>
    <dgm:cxn modelId="{C6FFCF72-B05D-4F82-B55D-D3BBC779CE37}" type="presParOf" srcId="{715F055B-E0F4-46C6-BB7E-659DEA3EFECF}" destId="{CD275D1F-6172-4A76-9B4D-34693ABBD04E}"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7F9252-0DE6-467B-90C5-83B46081066A}"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tr-TR"/>
        </a:p>
      </dgm:t>
    </dgm:pt>
    <dgm:pt modelId="{8C3647D9-C19F-432D-AD3F-AC979EC18E7D}">
      <dgm:prSet/>
      <dgm:spPr/>
      <dgm:t>
        <a:bodyPr/>
        <a:lstStyle/>
        <a:p>
          <a:r>
            <a:rPr lang="tr-TR" dirty="0"/>
            <a:t>Uzm. Dr. Sadi Kemal ARSLAN</a:t>
          </a:r>
        </a:p>
      </dgm:t>
    </dgm:pt>
    <dgm:pt modelId="{EEEB0969-3618-485D-BFBD-5228B5F2C20D}" type="parTrans" cxnId="{73B9DC7A-B297-4857-9BE0-2ED77F67DC4B}">
      <dgm:prSet/>
      <dgm:spPr/>
      <dgm:t>
        <a:bodyPr/>
        <a:lstStyle/>
        <a:p>
          <a:endParaRPr lang="tr-TR"/>
        </a:p>
      </dgm:t>
    </dgm:pt>
    <dgm:pt modelId="{E79C5E9F-389A-41A1-88C2-463C616305DC}" type="sibTrans" cxnId="{73B9DC7A-B297-4857-9BE0-2ED77F67DC4B}">
      <dgm:prSet/>
      <dgm:spPr/>
      <dgm:t>
        <a:bodyPr/>
        <a:lstStyle/>
        <a:p>
          <a:endParaRPr lang="tr-TR"/>
        </a:p>
      </dgm:t>
    </dgm:pt>
    <dgm:pt modelId="{89DC52E6-F6A6-4B4C-B83F-A89B0F2F9E52}">
      <dgm:prSet/>
      <dgm:spPr/>
      <dgm:t>
        <a:bodyPr/>
        <a:lstStyle/>
        <a:p>
          <a:r>
            <a:rPr lang="tr-TR" dirty="0"/>
            <a:t>Diyaliz Hekimleri Derneği Başkanı</a:t>
          </a:r>
        </a:p>
      </dgm:t>
    </dgm:pt>
    <dgm:pt modelId="{C2DC308D-C872-410C-9BB0-7687E7F0E171}" type="parTrans" cxnId="{F2A68DEA-07F7-414E-A2E6-3DE4D33F0E9E}">
      <dgm:prSet/>
      <dgm:spPr/>
      <dgm:t>
        <a:bodyPr/>
        <a:lstStyle/>
        <a:p>
          <a:endParaRPr lang="tr-TR"/>
        </a:p>
      </dgm:t>
    </dgm:pt>
    <dgm:pt modelId="{D7EA9D35-2FEB-49CA-AADA-B44BAB486B27}" type="sibTrans" cxnId="{F2A68DEA-07F7-414E-A2E6-3DE4D33F0E9E}">
      <dgm:prSet/>
      <dgm:spPr/>
      <dgm:t>
        <a:bodyPr/>
        <a:lstStyle/>
        <a:p>
          <a:endParaRPr lang="tr-TR"/>
        </a:p>
      </dgm:t>
    </dgm:pt>
    <dgm:pt modelId="{2748932F-480C-498C-A641-E680E84AE539}" type="pres">
      <dgm:prSet presAssocID="{577F9252-0DE6-467B-90C5-83B46081066A}" presName="linear" presStyleCnt="0">
        <dgm:presLayoutVars>
          <dgm:animLvl val="lvl"/>
          <dgm:resizeHandles val="exact"/>
        </dgm:presLayoutVars>
      </dgm:prSet>
      <dgm:spPr/>
    </dgm:pt>
    <dgm:pt modelId="{CFFBCBAB-1EEB-4FB0-B9E1-C2B5F08B4069}" type="pres">
      <dgm:prSet presAssocID="{8C3647D9-C19F-432D-AD3F-AC979EC18E7D}" presName="parentText" presStyleLbl="node1" presStyleIdx="0" presStyleCnt="2">
        <dgm:presLayoutVars>
          <dgm:chMax val="0"/>
          <dgm:bulletEnabled val="1"/>
        </dgm:presLayoutVars>
      </dgm:prSet>
      <dgm:spPr/>
    </dgm:pt>
    <dgm:pt modelId="{74C61F45-081E-4F43-8DEE-CA9F10355DDB}" type="pres">
      <dgm:prSet presAssocID="{E79C5E9F-389A-41A1-88C2-463C616305DC}" presName="spacer" presStyleCnt="0"/>
      <dgm:spPr/>
    </dgm:pt>
    <dgm:pt modelId="{C861BEE3-62D8-40D2-9B1B-019B75074B9F}" type="pres">
      <dgm:prSet presAssocID="{89DC52E6-F6A6-4B4C-B83F-A89B0F2F9E52}" presName="parentText" presStyleLbl="node1" presStyleIdx="1" presStyleCnt="2">
        <dgm:presLayoutVars>
          <dgm:chMax val="0"/>
          <dgm:bulletEnabled val="1"/>
        </dgm:presLayoutVars>
      </dgm:prSet>
      <dgm:spPr/>
    </dgm:pt>
  </dgm:ptLst>
  <dgm:cxnLst>
    <dgm:cxn modelId="{3E22543F-7750-41C0-A0C6-2BC4338632AD}" type="presOf" srcId="{577F9252-0DE6-467B-90C5-83B46081066A}" destId="{2748932F-480C-498C-A641-E680E84AE539}" srcOrd="0" destOrd="0" presId="urn:microsoft.com/office/officeart/2005/8/layout/vList2"/>
    <dgm:cxn modelId="{73B9DC7A-B297-4857-9BE0-2ED77F67DC4B}" srcId="{577F9252-0DE6-467B-90C5-83B46081066A}" destId="{8C3647D9-C19F-432D-AD3F-AC979EC18E7D}" srcOrd="0" destOrd="0" parTransId="{EEEB0969-3618-485D-BFBD-5228B5F2C20D}" sibTransId="{E79C5E9F-389A-41A1-88C2-463C616305DC}"/>
    <dgm:cxn modelId="{8AB3AFA6-B9CF-4E84-9487-19986301759D}" type="presOf" srcId="{89DC52E6-F6A6-4B4C-B83F-A89B0F2F9E52}" destId="{C861BEE3-62D8-40D2-9B1B-019B75074B9F}" srcOrd="0" destOrd="0" presId="urn:microsoft.com/office/officeart/2005/8/layout/vList2"/>
    <dgm:cxn modelId="{F2A68DEA-07F7-414E-A2E6-3DE4D33F0E9E}" srcId="{577F9252-0DE6-467B-90C5-83B46081066A}" destId="{89DC52E6-F6A6-4B4C-B83F-A89B0F2F9E52}" srcOrd="1" destOrd="0" parTransId="{C2DC308D-C872-410C-9BB0-7687E7F0E171}" sibTransId="{D7EA9D35-2FEB-49CA-AADA-B44BAB486B27}"/>
    <dgm:cxn modelId="{1E264EFE-3C0D-4411-9A54-B1D1426C132F}" type="presOf" srcId="{8C3647D9-C19F-432D-AD3F-AC979EC18E7D}" destId="{CFFBCBAB-1EEB-4FB0-B9E1-C2B5F08B4069}" srcOrd="0" destOrd="0" presId="urn:microsoft.com/office/officeart/2005/8/layout/vList2"/>
    <dgm:cxn modelId="{C911B760-672F-4415-8256-EE66DDC14DF8}" type="presParOf" srcId="{2748932F-480C-498C-A641-E680E84AE539}" destId="{CFFBCBAB-1EEB-4FB0-B9E1-C2B5F08B4069}" srcOrd="0" destOrd="0" presId="urn:microsoft.com/office/officeart/2005/8/layout/vList2"/>
    <dgm:cxn modelId="{547DB7C7-E4F4-44D9-A3E7-40847636ABC0}" type="presParOf" srcId="{2748932F-480C-498C-A641-E680E84AE539}" destId="{74C61F45-081E-4F43-8DEE-CA9F10355DDB}" srcOrd="1" destOrd="0" presId="urn:microsoft.com/office/officeart/2005/8/layout/vList2"/>
    <dgm:cxn modelId="{17F928EF-C562-44B6-93C6-334955BEE8CA}" type="presParOf" srcId="{2748932F-480C-498C-A641-E680E84AE539}" destId="{C861BEE3-62D8-40D2-9B1B-019B75074B9F}" srcOrd="2"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69D171-594F-4B96-99B1-1CEB6B4DEBFF}" type="doc">
      <dgm:prSet loTypeId="urn:microsoft.com/office/officeart/2005/8/layout/process4" loCatId="process" qsTypeId="urn:microsoft.com/office/officeart/2005/8/quickstyle/3d2" qsCatId="3D" csTypeId="urn:microsoft.com/office/officeart/2005/8/colors/accent1_2" csCatId="accent1"/>
      <dgm:spPr/>
      <dgm:t>
        <a:bodyPr/>
        <a:lstStyle/>
        <a:p>
          <a:endParaRPr lang="tr-TR"/>
        </a:p>
      </dgm:t>
    </dgm:pt>
    <dgm:pt modelId="{19318668-E7CF-46EA-8118-3F795C38A174}">
      <dgm:prSet/>
      <dgm:spPr/>
      <dgm:t>
        <a:bodyPr/>
        <a:lstStyle/>
        <a:p>
          <a:r>
            <a:rPr lang="tr-TR"/>
            <a:t>.</a:t>
          </a:r>
        </a:p>
      </dgm:t>
    </dgm:pt>
    <dgm:pt modelId="{14365E56-5EF6-4303-BCD2-54D2251B8210}" type="parTrans" cxnId="{4AA26A12-9F2C-44FF-A2CC-D10EFCE84EDE}">
      <dgm:prSet/>
      <dgm:spPr/>
      <dgm:t>
        <a:bodyPr/>
        <a:lstStyle/>
        <a:p>
          <a:endParaRPr lang="tr-TR"/>
        </a:p>
      </dgm:t>
    </dgm:pt>
    <dgm:pt modelId="{8CFA22F6-628E-4F19-B28E-F2DA0F6FAAB2}" type="sibTrans" cxnId="{4AA26A12-9F2C-44FF-A2CC-D10EFCE84EDE}">
      <dgm:prSet/>
      <dgm:spPr/>
      <dgm:t>
        <a:bodyPr/>
        <a:lstStyle/>
        <a:p>
          <a:endParaRPr lang="tr-TR"/>
        </a:p>
      </dgm:t>
    </dgm:pt>
    <dgm:pt modelId="{30C794BB-174C-4F94-822A-2BF3C9A9925E}" type="pres">
      <dgm:prSet presAssocID="{7569D171-594F-4B96-99B1-1CEB6B4DEBFF}" presName="Name0" presStyleCnt="0">
        <dgm:presLayoutVars>
          <dgm:dir/>
          <dgm:animLvl val="lvl"/>
          <dgm:resizeHandles val="exact"/>
        </dgm:presLayoutVars>
      </dgm:prSet>
      <dgm:spPr/>
    </dgm:pt>
    <dgm:pt modelId="{8BB83871-BE2D-4CCF-9814-3F09B1ED9A97}" type="pres">
      <dgm:prSet presAssocID="{19318668-E7CF-46EA-8118-3F795C38A174}" presName="boxAndChildren" presStyleCnt="0"/>
      <dgm:spPr/>
    </dgm:pt>
    <dgm:pt modelId="{2D547097-E642-4024-974F-AEFFEDAC9981}" type="pres">
      <dgm:prSet presAssocID="{19318668-E7CF-46EA-8118-3F795C38A174}" presName="parentTextBox" presStyleLbl="node1" presStyleIdx="0" presStyleCnt="1"/>
      <dgm:spPr/>
    </dgm:pt>
  </dgm:ptLst>
  <dgm:cxnLst>
    <dgm:cxn modelId="{4AA26A12-9F2C-44FF-A2CC-D10EFCE84EDE}" srcId="{7569D171-594F-4B96-99B1-1CEB6B4DEBFF}" destId="{19318668-E7CF-46EA-8118-3F795C38A174}" srcOrd="0" destOrd="0" parTransId="{14365E56-5EF6-4303-BCD2-54D2251B8210}" sibTransId="{8CFA22F6-628E-4F19-B28E-F2DA0F6FAAB2}"/>
    <dgm:cxn modelId="{D52A9A27-B522-43E5-B07F-AEC3E1D7031D}" type="presOf" srcId="{19318668-E7CF-46EA-8118-3F795C38A174}" destId="{2D547097-E642-4024-974F-AEFFEDAC9981}" srcOrd="0" destOrd="0" presId="urn:microsoft.com/office/officeart/2005/8/layout/process4"/>
    <dgm:cxn modelId="{4172F988-E6DA-43F0-B132-7533F9A34C11}" type="presOf" srcId="{7569D171-594F-4B96-99B1-1CEB6B4DEBFF}" destId="{30C794BB-174C-4F94-822A-2BF3C9A9925E}" srcOrd="0" destOrd="0" presId="urn:microsoft.com/office/officeart/2005/8/layout/process4"/>
    <dgm:cxn modelId="{745FD89F-D18D-42A4-B794-2823B2E68A3B}" type="presParOf" srcId="{30C794BB-174C-4F94-822A-2BF3C9A9925E}" destId="{8BB83871-BE2D-4CCF-9814-3F09B1ED9A97}" srcOrd="0" destOrd="0" presId="urn:microsoft.com/office/officeart/2005/8/layout/process4"/>
    <dgm:cxn modelId="{E35E30E8-CBCE-40E0-9A89-A1E4BB06CFB1}" type="presParOf" srcId="{8BB83871-BE2D-4CCF-9814-3F09B1ED9A97}" destId="{2D547097-E642-4024-974F-AEFFEDAC9981}"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275D1F-6172-4A76-9B4D-34693ABBD04E}">
      <dsp:nvSpPr>
        <dsp:cNvPr id="0" name=""/>
        <dsp:cNvSpPr/>
      </dsp:nvSpPr>
      <dsp:spPr>
        <a:xfrm rot="10800000">
          <a:off x="1780934" y="0"/>
          <a:ext cx="4982972" cy="2103302"/>
        </a:xfrm>
        <a:prstGeom prst="homePlate">
          <a:avLst/>
        </a:prstGeom>
        <a:solidFill>
          <a:schemeClr val="accent1">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27498" tIns="152400" rIns="284480" bIns="152400" numCol="1" spcCol="1270" anchor="ctr" anchorCtr="0">
          <a:noAutofit/>
        </a:bodyPr>
        <a:lstStyle/>
        <a:p>
          <a:pPr marL="0" lvl="0" indent="0" algn="ctr" defTabSz="1778000">
            <a:lnSpc>
              <a:spcPct val="90000"/>
            </a:lnSpc>
            <a:spcBef>
              <a:spcPct val="0"/>
            </a:spcBef>
            <a:spcAft>
              <a:spcPct val="35000"/>
            </a:spcAft>
            <a:buNone/>
          </a:pPr>
          <a:r>
            <a:rPr lang="tr-TR" sz="4000" kern="1200" baseline="0" dirty="0" err="1"/>
            <a:t>TÜRKİYE’de</a:t>
          </a:r>
          <a:r>
            <a:rPr lang="tr-TR" sz="4000" kern="1200" baseline="0" dirty="0"/>
            <a:t> DİYALİZ HEKİMİ OLMAK</a:t>
          </a:r>
          <a:endParaRPr lang="tr-TR" sz="4000" kern="1200" dirty="0"/>
        </a:p>
      </dsp:txBody>
      <dsp:txXfrm rot="10800000">
        <a:off x="2306759" y="0"/>
        <a:ext cx="4457147" cy="2103302"/>
      </dsp:txXfrm>
    </dsp:sp>
    <dsp:sp modelId="{024AEAA9-1908-4986-90F3-1D2A4CBEF19F}">
      <dsp:nvSpPr>
        <dsp:cNvPr id="0" name=""/>
        <dsp:cNvSpPr/>
      </dsp:nvSpPr>
      <dsp:spPr>
        <a:xfrm>
          <a:off x="729283" y="0"/>
          <a:ext cx="2103302" cy="2103302"/>
        </a:xfrm>
        <a:prstGeom prst="ellipse">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FBCBAB-1EEB-4FB0-B9E1-C2B5F08B4069}">
      <dsp:nvSpPr>
        <dsp:cNvPr id="0" name=""/>
        <dsp:cNvSpPr/>
      </dsp:nvSpPr>
      <dsp:spPr>
        <a:xfrm>
          <a:off x="0" y="18054"/>
          <a:ext cx="6779436" cy="533300"/>
        </a:xfrm>
        <a:prstGeom prst="roundRect">
          <a:avLst/>
        </a:prstGeom>
        <a:solidFill>
          <a:schemeClr val="accent1">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dirty="0"/>
            <a:t>Uzm. Dr. Sadi Kemal ARSLAN</a:t>
          </a:r>
        </a:p>
      </dsp:txBody>
      <dsp:txXfrm>
        <a:off x="26034" y="44088"/>
        <a:ext cx="6727368" cy="481232"/>
      </dsp:txXfrm>
    </dsp:sp>
    <dsp:sp modelId="{C861BEE3-62D8-40D2-9B1B-019B75074B9F}">
      <dsp:nvSpPr>
        <dsp:cNvPr id="0" name=""/>
        <dsp:cNvSpPr/>
      </dsp:nvSpPr>
      <dsp:spPr>
        <a:xfrm>
          <a:off x="0" y="614715"/>
          <a:ext cx="6779436" cy="533300"/>
        </a:xfrm>
        <a:prstGeom prst="roundRect">
          <a:avLst/>
        </a:prstGeom>
        <a:solidFill>
          <a:schemeClr val="accent1">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dirty="0"/>
            <a:t>Diyaliz Hekimleri Derneği Başkanı</a:t>
          </a:r>
        </a:p>
      </dsp:txBody>
      <dsp:txXfrm>
        <a:off x="26034" y="640749"/>
        <a:ext cx="6727368" cy="4812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547097-E642-4024-974F-AEFFEDAC9981}">
      <dsp:nvSpPr>
        <dsp:cNvPr id="0" name=""/>
        <dsp:cNvSpPr/>
      </dsp:nvSpPr>
      <dsp:spPr>
        <a:xfrm>
          <a:off x="0" y="0"/>
          <a:ext cx="3785773" cy="2623292"/>
        </a:xfrm>
        <a:prstGeom prst="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tr-TR" sz="6500" kern="1200"/>
            <a:t>.</a:t>
          </a:r>
        </a:p>
      </dsp:txBody>
      <dsp:txXfrm>
        <a:off x="0" y="0"/>
        <a:ext cx="3785773" cy="2623292"/>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latin typeface="Tw Cen MT" panose="020B0602020104020603" pitchFamily="34" charset="0"/>
            </a:endParaRPr>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A333099-EDEE-412B-8CB5-264BCFA15480}" type="datetime1">
              <a:rPr lang="tr-TR" smtClean="0">
                <a:latin typeface="Tw Cen MT" panose="020B0602020104020603" pitchFamily="34" charset="0"/>
              </a:rPr>
              <a:t>17.10.2021</a:t>
            </a:fld>
            <a:endParaRPr lang="en-US" dirty="0">
              <a:latin typeface="Tw Cen MT" panose="020B0602020104020603" pitchFamily="34" charset="0"/>
            </a:endParaRPr>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latin typeface="Tw Cen MT" panose="020B0602020104020603" pitchFamily="34" charset="0"/>
            </a:endParaRP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1A8EE09-76CC-4000-B080-9F213DA7DCEF}" type="slidenum">
              <a:rPr lang="en-US" smtClean="0">
                <a:latin typeface="Tw Cen MT" panose="020B0602020104020603" pitchFamily="34" charset="0"/>
              </a:rPr>
              <a:t>‹#›</a:t>
            </a:fld>
            <a:endParaRPr lang="en-US" dirty="0">
              <a:latin typeface="Tw Cen MT" panose="020B0602020104020603" pitchFamily="34" charset="0"/>
            </a:endParaRPr>
          </a:p>
        </p:txBody>
      </p:sp>
    </p:spTree>
    <p:extLst>
      <p:ext uri="{BB962C8B-B14F-4D97-AF65-F5344CB8AC3E}">
        <p14:creationId xmlns:p14="http://schemas.microsoft.com/office/powerpoint/2010/main" val="638681244"/>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Tw Cen MT" panose="020B0602020104020603" pitchFamily="34" charset="0"/>
              </a:defRPr>
            </a:lvl1pPr>
          </a:lstStyle>
          <a:p>
            <a:endParaRPr lang="en-US" dirty="0"/>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Tw Cen MT" panose="020B0602020104020603" pitchFamily="34" charset="0"/>
              </a:defRPr>
            </a:lvl1pPr>
          </a:lstStyle>
          <a:p>
            <a:fld id="{13728B0C-1B2B-45AF-A911-A9789CD8CFBF}" type="datetime1">
              <a:rPr lang="tr-TR" smtClean="0"/>
              <a:t>17.10.2021</a:t>
            </a:fld>
            <a:endParaRPr lang="en-US"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dirty="0"/>
          </a:p>
        </p:txBody>
      </p:sp>
      <p:sp>
        <p:nvSpPr>
          <p:cNvPr id="5" name="Notlar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 dirty="0"/>
              <a:t>Asıl metin stillerini düzenlemek için tıklayın</a:t>
            </a:r>
            <a:endParaRPr lang="en-US" dirty="0"/>
          </a:p>
          <a:p>
            <a:pPr lvl="1" rtl="0"/>
            <a:r>
              <a:rPr lang="tr" dirty="0"/>
              <a:t>İkinci düzey</a:t>
            </a:r>
          </a:p>
          <a:p>
            <a:pPr lvl="2" rtl="0"/>
            <a:r>
              <a:rPr lang="tr" dirty="0"/>
              <a:t>Üçüncü düzey</a:t>
            </a:r>
          </a:p>
          <a:p>
            <a:pPr lvl="3" rtl="0"/>
            <a:r>
              <a:rPr lang="tr" dirty="0"/>
              <a:t>Dördüncü düzey</a:t>
            </a:r>
          </a:p>
          <a:p>
            <a:pPr lvl="4" rtl="0"/>
            <a:r>
              <a:rPr lang="tr" dirty="0"/>
              <a:t>Beşinci düzey</a:t>
            </a:r>
            <a:endParaRPr lang="en-US" dirty="0"/>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Tw Cen MT" panose="020B0602020104020603" pitchFamily="34" charset="0"/>
              </a:defRPr>
            </a:lvl1pPr>
          </a:lstStyle>
          <a:p>
            <a:endParaRPr lang="en-US"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Tw Cen MT" panose="020B0602020104020603" pitchFamily="34" charset="0"/>
              </a:defRPr>
            </a:lvl1pPr>
          </a:lstStyle>
          <a:p>
            <a:fld id="{98E40627-AA7D-471F-B5F2-0BF9E4C68EB6}" type="slidenum">
              <a:rPr lang="en-US" smtClean="0"/>
              <a:pPr/>
              <a:t>‹#›</a:t>
            </a:fld>
            <a:endParaRPr lang="en-US" dirty="0"/>
          </a:p>
        </p:txBody>
      </p:sp>
    </p:spTree>
    <p:extLst>
      <p:ext uri="{BB962C8B-B14F-4D97-AF65-F5344CB8AC3E}">
        <p14:creationId xmlns:p14="http://schemas.microsoft.com/office/powerpoint/2010/main" val="40995452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Tw Cen MT" panose="020B0602020104020603" pitchFamily="34" charset="0"/>
        <a:ea typeface="+mn-ea"/>
        <a:cs typeface="+mn-cs"/>
      </a:defRPr>
    </a:lvl1pPr>
    <a:lvl2pPr marL="457200" algn="l" defTabSz="914400" rtl="0" eaLnBrk="1" latinLnBrk="0" hangingPunct="1">
      <a:defRPr sz="1200" kern="1200">
        <a:solidFill>
          <a:schemeClr val="tx1"/>
        </a:solidFill>
        <a:latin typeface="Tw Cen MT" panose="020B0602020104020603" pitchFamily="34" charset="0"/>
        <a:ea typeface="+mn-ea"/>
        <a:cs typeface="+mn-cs"/>
      </a:defRPr>
    </a:lvl2pPr>
    <a:lvl3pPr marL="914400" algn="l" defTabSz="914400" rtl="0" eaLnBrk="1" latinLnBrk="0" hangingPunct="1">
      <a:defRPr sz="1200" kern="1200">
        <a:solidFill>
          <a:schemeClr val="tx1"/>
        </a:solidFill>
        <a:latin typeface="Tw Cen MT" panose="020B0602020104020603" pitchFamily="34" charset="0"/>
        <a:ea typeface="+mn-ea"/>
        <a:cs typeface="+mn-cs"/>
      </a:defRPr>
    </a:lvl3pPr>
    <a:lvl4pPr marL="1371600" algn="l" defTabSz="914400" rtl="0" eaLnBrk="1" latinLnBrk="0" hangingPunct="1">
      <a:defRPr sz="1200" kern="1200">
        <a:solidFill>
          <a:schemeClr val="tx1"/>
        </a:solidFill>
        <a:latin typeface="Tw Cen MT" panose="020B0602020104020603" pitchFamily="34" charset="0"/>
        <a:ea typeface="+mn-ea"/>
        <a:cs typeface="+mn-cs"/>
      </a:defRPr>
    </a:lvl4pPr>
    <a:lvl5pPr marL="1828800" algn="l" defTabSz="914400" rtl="0" eaLnBrk="1" latinLnBrk="0" hangingPunct="1">
      <a:defRPr sz="1200" kern="1200">
        <a:solidFill>
          <a:schemeClr val="tx1"/>
        </a:solidFill>
        <a:latin typeface="Tw Cen MT" panose="020B06020201040206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DBC8B0-EAD8-494B-A22C-C7294627973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B3A9493-A5E7-4141-9D0F-F45907C2AC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C7CF4FF1-6475-4059-934B-5813B37BED39}"/>
              </a:ext>
            </a:extLst>
          </p:cNvPr>
          <p:cNvSpPr>
            <a:spLocks noGrp="1"/>
          </p:cNvSpPr>
          <p:nvPr>
            <p:ph type="dt" sz="half" idx="10"/>
          </p:nvPr>
        </p:nvSpPr>
        <p:spPr/>
        <p:txBody>
          <a:bodyPr/>
          <a:lstStyle/>
          <a:p>
            <a:fld id="{3105DD03-623F-43A5-A319-1A53D646B5D5}" type="datetime1">
              <a:rPr lang="tr-TR" smtClean="0"/>
              <a:t>17.10.2021</a:t>
            </a:fld>
            <a:endParaRPr lang="tr-TR"/>
          </a:p>
        </p:txBody>
      </p:sp>
      <p:sp>
        <p:nvSpPr>
          <p:cNvPr id="5" name="Alt Bilgi Yer Tutucusu 4">
            <a:extLst>
              <a:ext uri="{FF2B5EF4-FFF2-40B4-BE49-F238E27FC236}">
                <a16:creationId xmlns:a16="http://schemas.microsoft.com/office/drawing/2014/main" id="{A8C2D0DD-4EDA-489E-AAD8-0BFA2F68816A}"/>
              </a:ext>
            </a:extLst>
          </p:cNvPr>
          <p:cNvSpPr>
            <a:spLocks noGrp="1"/>
          </p:cNvSpPr>
          <p:nvPr>
            <p:ph type="ftr" sz="quarter" idx="11"/>
          </p:nvPr>
        </p:nvSpPr>
        <p:spPr/>
        <p:txBody>
          <a:bodyPr/>
          <a:lstStyle/>
          <a:p>
            <a:r>
              <a:rPr lang="tr-TR"/>
              <a:t>Uzm. Dr. Sadi Kemal A. ARSLAN        38.ULUSAL NEFROLOJİ KONRESİ GİRNE</a:t>
            </a:r>
          </a:p>
        </p:txBody>
      </p:sp>
      <p:sp>
        <p:nvSpPr>
          <p:cNvPr id="6" name="Slayt Numarası Yer Tutucusu 5">
            <a:extLst>
              <a:ext uri="{FF2B5EF4-FFF2-40B4-BE49-F238E27FC236}">
                <a16:creationId xmlns:a16="http://schemas.microsoft.com/office/drawing/2014/main" id="{B5CD64A7-922B-4CC8-956C-C75ED1C3418F}"/>
              </a:ext>
            </a:extLst>
          </p:cNvPr>
          <p:cNvSpPr>
            <a:spLocks noGrp="1"/>
          </p:cNvSpPr>
          <p:nvPr>
            <p:ph type="sldNum" sz="quarter" idx="12"/>
          </p:nvPr>
        </p:nvSpPr>
        <p:spPr/>
        <p:txBody>
          <a:bodyPr/>
          <a:lstStyle/>
          <a:p>
            <a:fld id="{0A88A37F-ABC7-435E-A234-4566EAC257CE}" type="slidenum">
              <a:rPr lang="tr-TR" smtClean="0"/>
              <a:t>‹#›</a:t>
            </a:fld>
            <a:endParaRPr lang="tr-TR"/>
          </a:p>
        </p:txBody>
      </p:sp>
    </p:spTree>
    <p:extLst>
      <p:ext uri="{BB962C8B-B14F-4D97-AF65-F5344CB8AC3E}">
        <p14:creationId xmlns:p14="http://schemas.microsoft.com/office/powerpoint/2010/main" val="2153204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2EB8DA-FE61-4B29-9867-3729CC3B796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66FBA8EB-1895-49BC-B13E-32FBDAB991A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E9B4A2C-DA84-4B65-AA90-D37CA9F608D1}"/>
              </a:ext>
            </a:extLst>
          </p:cNvPr>
          <p:cNvSpPr>
            <a:spLocks noGrp="1"/>
          </p:cNvSpPr>
          <p:nvPr>
            <p:ph type="dt" sz="half" idx="10"/>
          </p:nvPr>
        </p:nvSpPr>
        <p:spPr/>
        <p:txBody>
          <a:bodyPr/>
          <a:lstStyle/>
          <a:p>
            <a:fld id="{1EFE7E75-D87E-4CA0-9FBB-4CEF65046E87}" type="datetime1">
              <a:rPr lang="tr-TR" smtClean="0"/>
              <a:t>17.10.2021</a:t>
            </a:fld>
            <a:endParaRPr lang="tr-TR"/>
          </a:p>
        </p:txBody>
      </p:sp>
      <p:sp>
        <p:nvSpPr>
          <p:cNvPr id="5" name="Alt Bilgi Yer Tutucusu 4">
            <a:extLst>
              <a:ext uri="{FF2B5EF4-FFF2-40B4-BE49-F238E27FC236}">
                <a16:creationId xmlns:a16="http://schemas.microsoft.com/office/drawing/2014/main" id="{19CB0701-0AF1-4ECF-9F6A-6C7428F03E13}"/>
              </a:ext>
            </a:extLst>
          </p:cNvPr>
          <p:cNvSpPr>
            <a:spLocks noGrp="1"/>
          </p:cNvSpPr>
          <p:nvPr>
            <p:ph type="ftr" sz="quarter" idx="11"/>
          </p:nvPr>
        </p:nvSpPr>
        <p:spPr/>
        <p:txBody>
          <a:bodyPr/>
          <a:lstStyle/>
          <a:p>
            <a:r>
              <a:rPr lang="tr-TR"/>
              <a:t>Uzm. Dr. Sadi Kemal A. ARSLAN        38.ULUSAL NEFROLOJİ KONRESİ GİRNE</a:t>
            </a:r>
          </a:p>
        </p:txBody>
      </p:sp>
      <p:sp>
        <p:nvSpPr>
          <p:cNvPr id="6" name="Slayt Numarası Yer Tutucusu 5">
            <a:extLst>
              <a:ext uri="{FF2B5EF4-FFF2-40B4-BE49-F238E27FC236}">
                <a16:creationId xmlns:a16="http://schemas.microsoft.com/office/drawing/2014/main" id="{24A18538-0C8F-4E62-8C74-34038209DA4E}"/>
              </a:ext>
            </a:extLst>
          </p:cNvPr>
          <p:cNvSpPr>
            <a:spLocks noGrp="1"/>
          </p:cNvSpPr>
          <p:nvPr>
            <p:ph type="sldNum" sz="quarter" idx="12"/>
          </p:nvPr>
        </p:nvSpPr>
        <p:spPr/>
        <p:txBody>
          <a:bodyPr/>
          <a:lstStyle/>
          <a:p>
            <a:fld id="{0A88A37F-ABC7-435E-A234-4566EAC257CE}" type="slidenum">
              <a:rPr lang="tr-TR" smtClean="0"/>
              <a:t>‹#›</a:t>
            </a:fld>
            <a:endParaRPr lang="tr-TR"/>
          </a:p>
        </p:txBody>
      </p:sp>
    </p:spTree>
    <p:extLst>
      <p:ext uri="{BB962C8B-B14F-4D97-AF65-F5344CB8AC3E}">
        <p14:creationId xmlns:p14="http://schemas.microsoft.com/office/powerpoint/2010/main" val="3808826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B5FFB9-EB5B-499A-B8E8-045702FC81A3}"/>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42EE48F1-E83C-4B66-AE71-611A452A65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8A301CE-0E7E-4DBD-BA61-D7C52841B74C}"/>
              </a:ext>
            </a:extLst>
          </p:cNvPr>
          <p:cNvSpPr>
            <a:spLocks noGrp="1"/>
          </p:cNvSpPr>
          <p:nvPr>
            <p:ph type="dt" sz="half" idx="10"/>
          </p:nvPr>
        </p:nvSpPr>
        <p:spPr/>
        <p:txBody>
          <a:bodyPr/>
          <a:lstStyle/>
          <a:p>
            <a:fld id="{89212AB8-87CE-4F9D-8C70-10AB8BDE7223}" type="datetime1">
              <a:rPr lang="tr-TR" smtClean="0"/>
              <a:t>17.10.2021</a:t>
            </a:fld>
            <a:endParaRPr lang="tr-TR"/>
          </a:p>
        </p:txBody>
      </p:sp>
      <p:sp>
        <p:nvSpPr>
          <p:cNvPr id="5" name="Alt Bilgi Yer Tutucusu 4">
            <a:extLst>
              <a:ext uri="{FF2B5EF4-FFF2-40B4-BE49-F238E27FC236}">
                <a16:creationId xmlns:a16="http://schemas.microsoft.com/office/drawing/2014/main" id="{264A397E-EE82-4E21-8332-D752CFF4FDDD}"/>
              </a:ext>
            </a:extLst>
          </p:cNvPr>
          <p:cNvSpPr>
            <a:spLocks noGrp="1"/>
          </p:cNvSpPr>
          <p:nvPr>
            <p:ph type="ftr" sz="quarter" idx="11"/>
          </p:nvPr>
        </p:nvSpPr>
        <p:spPr/>
        <p:txBody>
          <a:bodyPr/>
          <a:lstStyle/>
          <a:p>
            <a:r>
              <a:rPr lang="tr-TR"/>
              <a:t>Uzm. Dr. Sadi Kemal A. ARSLAN        38.ULUSAL NEFROLOJİ KONRESİ GİRNE</a:t>
            </a:r>
          </a:p>
        </p:txBody>
      </p:sp>
      <p:sp>
        <p:nvSpPr>
          <p:cNvPr id="6" name="Slayt Numarası Yer Tutucusu 5">
            <a:extLst>
              <a:ext uri="{FF2B5EF4-FFF2-40B4-BE49-F238E27FC236}">
                <a16:creationId xmlns:a16="http://schemas.microsoft.com/office/drawing/2014/main" id="{204BE9C4-BB13-4924-81C3-9211CF40482B}"/>
              </a:ext>
            </a:extLst>
          </p:cNvPr>
          <p:cNvSpPr>
            <a:spLocks noGrp="1"/>
          </p:cNvSpPr>
          <p:nvPr>
            <p:ph type="sldNum" sz="quarter" idx="12"/>
          </p:nvPr>
        </p:nvSpPr>
        <p:spPr/>
        <p:txBody>
          <a:bodyPr/>
          <a:lstStyle/>
          <a:p>
            <a:fld id="{0A88A37F-ABC7-435E-A234-4566EAC257CE}" type="slidenum">
              <a:rPr lang="tr-TR" smtClean="0"/>
              <a:t>‹#›</a:t>
            </a:fld>
            <a:endParaRPr lang="tr-TR"/>
          </a:p>
        </p:txBody>
      </p:sp>
    </p:spTree>
    <p:extLst>
      <p:ext uri="{BB962C8B-B14F-4D97-AF65-F5344CB8AC3E}">
        <p14:creationId xmlns:p14="http://schemas.microsoft.com/office/powerpoint/2010/main" val="917429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801F92-831D-45FB-812B-431EF89D2A4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97D973E-9FD6-4796-8E2A-E3BD21A31397}"/>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7434088C-EE8C-49CC-BA55-EDBD56127E18}"/>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DC0D9340-1F65-4349-90D9-488880C76074}"/>
              </a:ext>
            </a:extLst>
          </p:cNvPr>
          <p:cNvSpPr>
            <a:spLocks noGrp="1"/>
          </p:cNvSpPr>
          <p:nvPr>
            <p:ph type="dt" sz="half" idx="10"/>
          </p:nvPr>
        </p:nvSpPr>
        <p:spPr/>
        <p:txBody>
          <a:bodyPr/>
          <a:lstStyle/>
          <a:p>
            <a:fld id="{6168003B-DFC2-4AF8-BF88-C7F4A401687E}" type="datetime1">
              <a:rPr lang="tr-TR" smtClean="0"/>
              <a:t>17.10.2021</a:t>
            </a:fld>
            <a:endParaRPr lang="tr-TR"/>
          </a:p>
        </p:txBody>
      </p:sp>
      <p:sp>
        <p:nvSpPr>
          <p:cNvPr id="6" name="Alt Bilgi Yer Tutucusu 5">
            <a:extLst>
              <a:ext uri="{FF2B5EF4-FFF2-40B4-BE49-F238E27FC236}">
                <a16:creationId xmlns:a16="http://schemas.microsoft.com/office/drawing/2014/main" id="{0F54EAE4-3504-4CAB-8DDA-52F338CF4D16}"/>
              </a:ext>
            </a:extLst>
          </p:cNvPr>
          <p:cNvSpPr>
            <a:spLocks noGrp="1"/>
          </p:cNvSpPr>
          <p:nvPr>
            <p:ph type="ftr" sz="quarter" idx="11"/>
          </p:nvPr>
        </p:nvSpPr>
        <p:spPr/>
        <p:txBody>
          <a:bodyPr/>
          <a:lstStyle/>
          <a:p>
            <a:r>
              <a:rPr lang="tr-TR"/>
              <a:t>Uzm. Dr. Sadi Kemal A. ARSLAN        38.ULUSAL NEFROLOJİ KONRESİ GİRNE</a:t>
            </a:r>
          </a:p>
        </p:txBody>
      </p:sp>
      <p:sp>
        <p:nvSpPr>
          <p:cNvPr id="7" name="Slayt Numarası Yer Tutucusu 6">
            <a:extLst>
              <a:ext uri="{FF2B5EF4-FFF2-40B4-BE49-F238E27FC236}">
                <a16:creationId xmlns:a16="http://schemas.microsoft.com/office/drawing/2014/main" id="{5EAC4B06-A191-4671-9795-8E8CDE2DB5AD}"/>
              </a:ext>
            </a:extLst>
          </p:cNvPr>
          <p:cNvSpPr>
            <a:spLocks noGrp="1"/>
          </p:cNvSpPr>
          <p:nvPr>
            <p:ph type="sldNum" sz="quarter" idx="12"/>
          </p:nvPr>
        </p:nvSpPr>
        <p:spPr/>
        <p:txBody>
          <a:bodyPr/>
          <a:lstStyle/>
          <a:p>
            <a:fld id="{0A88A37F-ABC7-435E-A234-4566EAC257CE}" type="slidenum">
              <a:rPr lang="tr-TR" smtClean="0"/>
              <a:t>‹#›</a:t>
            </a:fld>
            <a:endParaRPr lang="tr-TR"/>
          </a:p>
        </p:txBody>
      </p:sp>
    </p:spTree>
    <p:extLst>
      <p:ext uri="{BB962C8B-B14F-4D97-AF65-F5344CB8AC3E}">
        <p14:creationId xmlns:p14="http://schemas.microsoft.com/office/powerpoint/2010/main" val="4123466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A8DDE7-5ADC-4E92-8CF3-E37F82F053EC}"/>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11248CA-445A-4477-BDBD-08E64E398B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0D80F98C-0447-4EA1-AA16-BE17FB41F21D}"/>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BBBFB01B-330B-4AE0-BBD2-3D771CB37A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37E7DA77-9924-4C76-8381-225BDC6509B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40FBB6F4-7F84-420D-B8F5-5E32168DD139}"/>
              </a:ext>
            </a:extLst>
          </p:cNvPr>
          <p:cNvSpPr>
            <a:spLocks noGrp="1"/>
          </p:cNvSpPr>
          <p:nvPr>
            <p:ph type="dt" sz="half" idx="10"/>
          </p:nvPr>
        </p:nvSpPr>
        <p:spPr/>
        <p:txBody>
          <a:bodyPr/>
          <a:lstStyle/>
          <a:p>
            <a:fld id="{D31BF384-F77B-4392-B9D7-797601F3EB79}" type="datetime1">
              <a:rPr lang="tr-TR" smtClean="0"/>
              <a:t>17.10.2021</a:t>
            </a:fld>
            <a:endParaRPr lang="tr-TR"/>
          </a:p>
        </p:txBody>
      </p:sp>
      <p:sp>
        <p:nvSpPr>
          <p:cNvPr id="8" name="Alt Bilgi Yer Tutucusu 7">
            <a:extLst>
              <a:ext uri="{FF2B5EF4-FFF2-40B4-BE49-F238E27FC236}">
                <a16:creationId xmlns:a16="http://schemas.microsoft.com/office/drawing/2014/main" id="{B8422D91-73C6-4491-B5B7-18A82953F635}"/>
              </a:ext>
            </a:extLst>
          </p:cNvPr>
          <p:cNvSpPr>
            <a:spLocks noGrp="1"/>
          </p:cNvSpPr>
          <p:nvPr>
            <p:ph type="ftr" sz="quarter" idx="11"/>
          </p:nvPr>
        </p:nvSpPr>
        <p:spPr/>
        <p:txBody>
          <a:bodyPr/>
          <a:lstStyle/>
          <a:p>
            <a:r>
              <a:rPr lang="tr-TR"/>
              <a:t>Uzm. Dr. Sadi Kemal A. ARSLAN        38.ULUSAL NEFROLOJİ KONRESİ GİRNE</a:t>
            </a:r>
          </a:p>
        </p:txBody>
      </p:sp>
      <p:sp>
        <p:nvSpPr>
          <p:cNvPr id="9" name="Slayt Numarası Yer Tutucusu 8">
            <a:extLst>
              <a:ext uri="{FF2B5EF4-FFF2-40B4-BE49-F238E27FC236}">
                <a16:creationId xmlns:a16="http://schemas.microsoft.com/office/drawing/2014/main" id="{E1C2E5B6-2E66-4864-A564-9313BF2F9DFF}"/>
              </a:ext>
            </a:extLst>
          </p:cNvPr>
          <p:cNvSpPr>
            <a:spLocks noGrp="1"/>
          </p:cNvSpPr>
          <p:nvPr>
            <p:ph type="sldNum" sz="quarter" idx="12"/>
          </p:nvPr>
        </p:nvSpPr>
        <p:spPr/>
        <p:txBody>
          <a:bodyPr/>
          <a:lstStyle/>
          <a:p>
            <a:fld id="{0A88A37F-ABC7-435E-A234-4566EAC257CE}" type="slidenum">
              <a:rPr lang="tr-TR" smtClean="0"/>
              <a:t>‹#›</a:t>
            </a:fld>
            <a:endParaRPr lang="tr-TR"/>
          </a:p>
        </p:txBody>
      </p:sp>
    </p:spTree>
    <p:extLst>
      <p:ext uri="{BB962C8B-B14F-4D97-AF65-F5344CB8AC3E}">
        <p14:creationId xmlns:p14="http://schemas.microsoft.com/office/powerpoint/2010/main" val="175527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F107EC-B800-412A-8AEE-415282140A1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9835B4F7-6EB3-4AB1-8A58-6543CF763AF6}"/>
              </a:ext>
            </a:extLst>
          </p:cNvPr>
          <p:cNvSpPr>
            <a:spLocks noGrp="1"/>
          </p:cNvSpPr>
          <p:nvPr>
            <p:ph type="dt" sz="half" idx="10"/>
          </p:nvPr>
        </p:nvSpPr>
        <p:spPr/>
        <p:txBody>
          <a:bodyPr/>
          <a:lstStyle/>
          <a:p>
            <a:fld id="{B8B34F2D-5626-4F39-99A1-EE00FA2C5466}" type="datetime1">
              <a:rPr lang="tr-TR" smtClean="0"/>
              <a:t>17.10.2021</a:t>
            </a:fld>
            <a:endParaRPr lang="tr-TR"/>
          </a:p>
        </p:txBody>
      </p:sp>
      <p:sp>
        <p:nvSpPr>
          <p:cNvPr id="4" name="Alt Bilgi Yer Tutucusu 3">
            <a:extLst>
              <a:ext uri="{FF2B5EF4-FFF2-40B4-BE49-F238E27FC236}">
                <a16:creationId xmlns:a16="http://schemas.microsoft.com/office/drawing/2014/main" id="{A702EDDF-6321-40FA-8706-AB5E0D27F8BE}"/>
              </a:ext>
            </a:extLst>
          </p:cNvPr>
          <p:cNvSpPr>
            <a:spLocks noGrp="1"/>
          </p:cNvSpPr>
          <p:nvPr>
            <p:ph type="ftr" sz="quarter" idx="11"/>
          </p:nvPr>
        </p:nvSpPr>
        <p:spPr/>
        <p:txBody>
          <a:bodyPr/>
          <a:lstStyle/>
          <a:p>
            <a:r>
              <a:rPr lang="tr-TR"/>
              <a:t>Uzm. Dr. Sadi Kemal A. ARSLAN        38.ULUSAL NEFROLOJİ KONRESİ GİRNE</a:t>
            </a:r>
          </a:p>
        </p:txBody>
      </p:sp>
      <p:sp>
        <p:nvSpPr>
          <p:cNvPr id="5" name="Slayt Numarası Yer Tutucusu 4">
            <a:extLst>
              <a:ext uri="{FF2B5EF4-FFF2-40B4-BE49-F238E27FC236}">
                <a16:creationId xmlns:a16="http://schemas.microsoft.com/office/drawing/2014/main" id="{5BC4B3C5-29CE-478B-8864-8B7486E6E849}"/>
              </a:ext>
            </a:extLst>
          </p:cNvPr>
          <p:cNvSpPr>
            <a:spLocks noGrp="1"/>
          </p:cNvSpPr>
          <p:nvPr>
            <p:ph type="sldNum" sz="quarter" idx="12"/>
          </p:nvPr>
        </p:nvSpPr>
        <p:spPr/>
        <p:txBody>
          <a:bodyPr/>
          <a:lstStyle/>
          <a:p>
            <a:fld id="{0A88A37F-ABC7-435E-A234-4566EAC257CE}" type="slidenum">
              <a:rPr lang="tr-TR" smtClean="0"/>
              <a:t>‹#›</a:t>
            </a:fld>
            <a:endParaRPr lang="tr-TR"/>
          </a:p>
        </p:txBody>
      </p:sp>
    </p:spTree>
    <p:extLst>
      <p:ext uri="{BB962C8B-B14F-4D97-AF65-F5344CB8AC3E}">
        <p14:creationId xmlns:p14="http://schemas.microsoft.com/office/powerpoint/2010/main" val="4001912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E1A3955B-CD86-467C-A11E-382A031B33C1}"/>
              </a:ext>
            </a:extLst>
          </p:cNvPr>
          <p:cNvSpPr>
            <a:spLocks noGrp="1"/>
          </p:cNvSpPr>
          <p:nvPr>
            <p:ph type="dt" sz="half" idx="10"/>
          </p:nvPr>
        </p:nvSpPr>
        <p:spPr/>
        <p:txBody>
          <a:bodyPr/>
          <a:lstStyle/>
          <a:p>
            <a:fld id="{F07EA5F5-5EDA-4FE6-B434-00E6CA8575D6}" type="datetime1">
              <a:rPr lang="tr-TR" smtClean="0"/>
              <a:t>17.10.2021</a:t>
            </a:fld>
            <a:endParaRPr lang="tr-TR"/>
          </a:p>
        </p:txBody>
      </p:sp>
      <p:sp>
        <p:nvSpPr>
          <p:cNvPr id="3" name="Alt Bilgi Yer Tutucusu 2">
            <a:extLst>
              <a:ext uri="{FF2B5EF4-FFF2-40B4-BE49-F238E27FC236}">
                <a16:creationId xmlns:a16="http://schemas.microsoft.com/office/drawing/2014/main" id="{BAFBCC01-0FD7-496D-A407-70E7BA89A709}"/>
              </a:ext>
            </a:extLst>
          </p:cNvPr>
          <p:cNvSpPr>
            <a:spLocks noGrp="1"/>
          </p:cNvSpPr>
          <p:nvPr>
            <p:ph type="ftr" sz="quarter" idx="11"/>
          </p:nvPr>
        </p:nvSpPr>
        <p:spPr/>
        <p:txBody>
          <a:bodyPr/>
          <a:lstStyle/>
          <a:p>
            <a:r>
              <a:rPr lang="tr-TR"/>
              <a:t>Uzm. Dr. Sadi Kemal A. ARSLAN        38.ULUSAL NEFROLOJİ KONRESİ GİRNE</a:t>
            </a:r>
          </a:p>
        </p:txBody>
      </p:sp>
      <p:sp>
        <p:nvSpPr>
          <p:cNvPr id="4" name="Slayt Numarası Yer Tutucusu 3">
            <a:extLst>
              <a:ext uri="{FF2B5EF4-FFF2-40B4-BE49-F238E27FC236}">
                <a16:creationId xmlns:a16="http://schemas.microsoft.com/office/drawing/2014/main" id="{51B6C8DE-C6CB-48E0-A7C0-27821EF0C9C0}"/>
              </a:ext>
            </a:extLst>
          </p:cNvPr>
          <p:cNvSpPr>
            <a:spLocks noGrp="1"/>
          </p:cNvSpPr>
          <p:nvPr>
            <p:ph type="sldNum" sz="quarter" idx="12"/>
          </p:nvPr>
        </p:nvSpPr>
        <p:spPr/>
        <p:txBody>
          <a:bodyPr/>
          <a:lstStyle/>
          <a:p>
            <a:fld id="{0A88A37F-ABC7-435E-A234-4566EAC257CE}" type="slidenum">
              <a:rPr lang="tr-TR" smtClean="0"/>
              <a:t>‹#›</a:t>
            </a:fld>
            <a:endParaRPr lang="tr-TR"/>
          </a:p>
        </p:txBody>
      </p:sp>
    </p:spTree>
    <p:extLst>
      <p:ext uri="{BB962C8B-B14F-4D97-AF65-F5344CB8AC3E}">
        <p14:creationId xmlns:p14="http://schemas.microsoft.com/office/powerpoint/2010/main" val="922760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180689-CA44-4BC1-AD59-029D8749778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031A4D07-056C-4ABF-A6F1-1351ABEE8F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DEA4D35E-DACA-4B18-9C81-F9DD55E3B5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154FF0A-A83F-429F-9E6C-5A84D352EE09}"/>
              </a:ext>
            </a:extLst>
          </p:cNvPr>
          <p:cNvSpPr>
            <a:spLocks noGrp="1"/>
          </p:cNvSpPr>
          <p:nvPr>
            <p:ph type="dt" sz="half" idx="10"/>
          </p:nvPr>
        </p:nvSpPr>
        <p:spPr/>
        <p:txBody>
          <a:bodyPr/>
          <a:lstStyle/>
          <a:p>
            <a:fld id="{49B7C1C4-7048-4375-8414-AB8EB5BBE9BC}" type="datetime1">
              <a:rPr lang="tr-TR" smtClean="0"/>
              <a:t>17.10.2021</a:t>
            </a:fld>
            <a:endParaRPr lang="tr-TR"/>
          </a:p>
        </p:txBody>
      </p:sp>
      <p:sp>
        <p:nvSpPr>
          <p:cNvPr id="6" name="Alt Bilgi Yer Tutucusu 5">
            <a:extLst>
              <a:ext uri="{FF2B5EF4-FFF2-40B4-BE49-F238E27FC236}">
                <a16:creationId xmlns:a16="http://schemas.microsoft.com/office/drawing/2014/main" id="{B491349B-0906-4F0C-9AC8-208CF4D1C6A2}"/>
              </a:ext>
            </a:extLst>
          </p:cNvPr>
          <p:cNvSpPr>
            <a:spLocks noGrp="1"/>
          </p:cNvSpPr>
          <p:nvPr>
            <p:ph type="ftr" sz="quarter" idx="11"/>
          </p:nvPr>
        </p:nvSpPr>
        <p:spPr/>
        <p:txBody>
          <a:bodyPr/>
          <a:lstStyle/>
          <a:p>
            <a:r>
              <a:rPr lang="tr-TR"/>
              <a:t>Uzm. Dr. Sadi Kemal A. ARSLAN        38.ULUSAL NEFROLOJİ KONRESİ GİRNE</a:t>
            </a:r>
          </a:p>
        </p:txBody>
      </p:sp>
      <p:sp>
        <p:nvSpPr>
          <p:cNvPr id="7" name="Slayt Numarası Yer Tutucusu 6">
            <a:extLst>
              <a:ext uri="{FF2B5EF4-FFF2-40B4-BE49-F238E27FC236}">
                <a16:creationId xmlns:a16="http://schemas.microsoft.com/office/drawing/2014/main" id="{F761B90F-1F58-4872-A49F-D72D359E16A2}"/>
              </a:ext>
            </a:extLst>
          </p:cNvPr>
          <p:cNvSpPr>
            <a:spLocks noGrp="1"/>
          </p:cNvSpPr>
          <p:nvPr>
            <p:ph type="sldNum" sz="quarter" idx="12"/>
          </p:nvPr>
        </p:nvSpPr>
        <p:spPr/>
        <p:txBody>
          <a:bodyPr/>
          <a:lstStyle/>
          <a:p>
            <a:fld id="{0A88A37F-ABC7-435E-A234-4566EAC257CE}" type="slidenum">
              <a:rPr lang="tr-TR" smtClean="0"/>
              <a:t>‹#›</a:t>
            </a:fld>
            <a:endParaRPr lang="tr-TR"/>
          </a:p>
        </p:txBody>
      </p:sp>
    </p:spTree>
    <p:extLst>
      <p:ext uri="{BB962C8B-B14F-4D97-AF65-F5344CB8AC3E}">
        <p14:creationId xmlns:p14="http://schemas.microsoft.com/office/powerpoint/2010/main" val="641083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DE6F7E-6FB2-4DCD-A70A-4DC63EA9103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89691A9-42D0-40BC-A268-1EC0BA4A26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E5454A7-9F4E-431D-AB21-FFE0663B98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AE96155-5E0B-4F82-BF2D-B351BDDA4DEA}"/>
              </a:ext>
            </a:extLst>
          </p:cNvPr>
          <p:cNvSpPr>
            <a:spLocks noGrp="1"/>
          </p:cNvSpPr>
          <p:nvPr>
            <p:ph type="dt" sz="half" idx="10"/>
          </p:nvPr>
        </p:nvSpPr>
        <p:spPr/>
        <p:txBody>
          <a:bodyPr/>
          <a:lstStyle/>
          <a:p>
            <a:fld id="{22654E7D-0E5A-4701-B33B-93707A24AC82}" type="datetime1">
              <a:rPr lang="tr-TR" smtClean="0"/>
              <a:t>17.10.2021</a:t>
            </a:fld>
            <a:endParaRPr lang="tr-TR"/>
          </a:p>
        </p:txBody>
      </p:sp>
      <p:sp>
        <p:nvSpPr>
          <p:cNvPr id="6" name="Alt Bilgi Yer Tutucusu 5">
            <a:extLst>
              <a:ext uri="{FF2B5EF4-FFF2-40B4-BE49-F238E27FC236}">
                <a16:creationId xmlns:a16="http://schemas.microsoft.com/office/drawing/2014/main" id="{70854B78-A807-4524-9574-EA9CC34D2F83}"/>
              </a:ext>
            </a:extLst>
          </p:cNvPr>
          <p:cNvSpPr>
            <a:spLocks noGrp="1"/>
          </p:cNvSpPr>
          <p:nvPr>
            <p:ph type="ftr" sz="quarter" idx="11"/>
          </p:nvPr>
        </p:nvSpPr>
        <p:spPr/>
        <p:txBody>
          <a:bodyPr/>
          <a:lstStyle/>
          <a:p>
            <a:r>
              <a:rPr lang="tr-TR"/>
              <a:t>Uzm. Dr. Sadi Kemal A. ARSLAN        38.ULUSAL NEFROLOJİ KONRESİ GİRNE</a:t>
            </a:r>
          </a:p>
        </p:txBody>
      </p:sp>
      <p:sp>
        <p:nvSpPr>
          <p:cNvPr id="7" name="Slayt Numarası Yer Tutucusu 6">
            <a:extLst>
              <a:ext uri="{FF2B5EF4-FFF2-40B4-BE49-F238E27FC236}">
                <a16:creationId xmlns:a16="http://schemas.microsoft.com/office/drawing/2014/main" id="{2F271638-A45D-4F6D-8C4F-D76FD7D28E07}"/>
              </a:ext>
            </a:extLst>
          </p:cNvPr>
          <p:cNvSpPr>
            <a:spLocks noGrp="1"/>
          </p:cNvSpPr>
          <p:nvPr>
            <p:ph type="sldNum" sz="quarter" idx="12"/>
          </p:nvPr>
        </p:nvSpPr>
        <p:spPr/>
        <p:txBody>
          <a:bodyPr/>
          <a:lstStyle/>
          <a:p>
            <a:fld id="{0A88A37F-ABC7-435E-A234-4566EAC257CE}" type="slidenum">
              <a:rPr lang="tr-TR" smtClean="0"/>
              <a:t>‹#›</a:t>
            </a:fld>
            <a:endParaRPr lang="tr-TR"/>
          </a:p>
        </p:txBody>
      </p:sp>
    </p:spTree>
    <p:extLst>
      <p:ext uri="{BB962C8B-B14F-4D97-AF65-F5344CB8AC3E}">
        <p14:creationId xmlns:p14="http://schemas.microsoft.com/office/powerpoint/2010/main" val="3978847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31E16B-6965-46DC-8B51-31A0BEB688F1}"/>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D50E5AFF-CBCB-4AC3-AE01-7892E41A35B8}"/>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DFF1F83-41A8-4008-8E03-F275A7E41E45}"/>
              </a:ext>
            </a:extLst>
          </p:cNvPr>
          <p:cNvSpPr>
            <a:spLocks noGrp="1"/>
          </p:cNvSpPr>
          <p:nvPr>
            <p:ph type="dt" sz="half" idx="10"/>
          </p:nvPr>
        </p:nvSpPr>
        <p:spPr/>
        <p:txBody>
          <a:bodyPr/>
          <a:lstStyle/>
          <a:p>
            <a:fld id="{DAE85C4F-A79F-4DD0-AC7A-AB3B5A285660}" type="datetime1">
              <a:rPr lang="tr-TR" smtClean="0"/>
              <a:t>17.10.2021</a:t>
            </a:fld>
            <a:endParaRPr lang="tr-TR"/>
          </a:p>
        </p:txBody>
      </p:sp>
      <p:sp>
        <p:nvSpPr>
          <p:cNvPr id="5" name="Alt Bilgi Yer Tutucusu 4">
            <a:extLst>
              <a:ext uri="{FF2B5EF4-FFF2-40B4-BE49-F238E27FC236}">
                <a16:creationId xmlns:a16="http://schemas.microsoft.com/office/drawing/2014/main" id="{559D77A0-B105-450F-8F52-1E61BB60C582}"/>
              </a:ext>
            </a:extLst>
          </p:cNvPr>
          <p:cNvSpPr>
            <a:spLocks noGrp="1"/>
          </p:cNvSpPr>
          <p:nvPr>
            <p:ph type="ftr" sz="quarter" idx="11"/>
          </p:nvPr>
        </p:nvSpPr>
        <p:spPr/>
        <p:txBody>
          <a:bodyPr/>
          <a:lstStyle/>
          <a:p>
            <a:r>
              <a:rPr lang="tr-TR"/>
              <a:t>Uzm. Dr. Sadi Kemal A. ARSLAN        38.ULUSAL NEFROLOJİ KONRESİ GİRNE</a:t>
            </a:r>
          </a:p>
        </p:txBody>
      </p:sp>
      <p:sp>
        <p:nvSpPr>
          <p:cNvPr id="6" name="Slayt Numarası Yer Tutucusu 5">
            <a:extLst>
              <a:ext uri="{FF2B5EF4-FFF2-40B4-BE49-F238E27FC236}">
                <a16:creationId xmlns:a16="http://schemas.microsoft.com/office/drawing/2014/main" id="{CCA6291F-4A5D-4F8E-9B34-2A252A316398}"/>
              </a:ext>
            </a:extLst>
          </p:cNvPr>
          <p:cNvSpPr>
            <a:spLocks noGrp="1"/>
          </p:cNvSpPr>
          <p:nvPr>
            <p:ph type="sldNum" sz="quarter" idx="12"/>
          </p:nvPr>
        </p:nvSpPr>
        <p:spPr/>
        <p:txBody>
          <a:bodyPr/>
          <a:lstStyle/>
          <a:p>
            <a:fld id="{0A88A37F-ABC7-435E-A234-4566EAC257CE}" type="slidenum">
              <a:rPr lang="tr-TR" smtClean="0"/>
              <a:t>‹#›</a:t>
            </a:fld>
            <a:endParaRPr lang="tr-TR"/>
          </a:p>
        </p:txBody>
      </p:sp>
    </p:spTree>
    <p:extLst>
      <p:ext uri="{BB962C8B-B14F-4D97-AF65-F5344CB8AC3E}">
        <p14:creationId xmlns:p14="http://schemas.microsoft.com/office/powerpoint/2010/main" val="448995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4673AC7-EF4E-4700-8E3D-E0FACEBFBE5C}"/>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48916D58-18BF-44D4-AEC8-C4DDCFE562CB}"/>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5EB8461-A70F-4C77-87C0-9ECF7CCDFD86}"/>
              </a:ext>
            </a:extLst>
          </p:cNvPr>
          <p:cNvSpPr>
            <a:spLocks noGrp="1"/>
          </p:cNvSpPr>
          <p:nvPr>
            <p:ph type="dt" sz="half" idx="10"/>
          </p:nvPr>
        </p:nvSpPr>
        <p:spPr/>
        <p:txBody>
          <a:bodyPr/>
          <a:lstStyle/>
          <a:p>
            <a:fld id="{F335570D-3FE4-4A19-942D-EF0391DD6641}" type="datetime1">
              <a:rPr lang="tr-TR" smtClean="0"/>
              <a:t>17.10.2021</a:t>
            </a:fld>
            <a:endParaRPr lang="tr-TR"/>
          </a:p>
        </p:txBody>
      </p:sp>
      <p:sp>
        <p:nvSpPr>
          <p:cNvPr id="5" name="Alt Bilgi Yer Tutucusu 4">
            <a:extLst>
              <a:ext uri="{FF2B5EF4-FFF2-40B4-BE49-F238E27FC236}">
                <a16:creationId xmlns:a16="http://schemas.microsoft.com/office/drawing/2014/main" id="{A37378CD-D037-49D4-8FA3-91CCA47D11AF}"/>
              </a:ext>
            </a:extLst>
          </p:cNvPr>
          <p:cNvSpPr>
            <a:spLocks noGrp="1"/>
          </p:cNvSpPr>
          <p:nvPr>
            <p:ph type="ftr" sz="quarter" idx="11"/>
          </p:nvPr>
        </p:nvSpPr>
        <p:spPr/>
        <p:txBody>
          <a:bodyPr/>
          <a:lstStyle/>
          <a:p>
            <a:r>
              <a:rPr lang="tr-TR"/>
              <a:t>Uzm. Dr. Sadi Kemal A. ARSLAN        38.ULUSAL NEFROLOJİ KONRESİ GİRNE</a:t>
            </a:r>
          </a:p>
        </p:txBody>
      </p:sp>
      <p:sp>
        <p:nvSpPr>
          <p:cNvPr id="6" name="Slayt Numarası Yer Tutucusu 5">
            <a:extLst>
              <a:ext uri="{FF2B5EF4-FFF2-40B4-BE49-F238E27FC236}">
                <a16:creationId xmlns:a16="http://schemas.microsoft.com/office/drawing/2014/main" id="{58AEC24A-53D3-4C7D-9155-3B0FD15487CC}"/>
              </a:ext>
            </a:extLst>
          </p:cNvPr>
          <p:cNvSpPr>
            <a:spLocks noGrp="1"/>
          </p:cNvSpPr>
          <p:nvPr>
            <p:ph type="sldNum" sz="quarter" idx="12"/>
          </p:nvPr>
        </p:nvSpPr>
        <p:spPr/>
        <p:txBody>
          <a:bodyPr/>
          <a:lstStyle/>
          <a:p>
            <a:fld id="{0A88A37F-ABC7-435E-A234-4566EAC257CE}" type="slidenum">
              <a:rPr lang="tr-TR" smtClean="0"/>
              <a:t>‹#›</a:t>
            </a:fld>
            <a:endParaRPr lang="tr-TR"/>
          </a:p>
        </p:txBody>
      </p:sp>
    </p:spTree>
    <p:extLst>
      <p:ext uri="{BB962C8B-B14F-4D97-AF65-F5344CB8AC3E}">
        <p14:creationId xmlns:p14="http://schemas.microsoft.com/office/powerpoint/2010/main" val="688212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04BBF1-C901-4ED7-9CB8-89031DF7C662}"/>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F8D30A29-2DDA-4ADF-A9A9-1C9D30CE90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1F356802-86D8-4E9A-B238-D94709AE32C9}"/>
              </a:ext>
            </a:extLst>
          </p:cNvPr>
          <p:cNvSpPr>
            <a:spLocks noGrp="1"/>
          </p:cNvSpPr>
          <p:nvPr>
            <p:ph type="dt" sz="half" idx="10"/>
          </p:nvPr>
        </p:nvSpPr>
        <p:spPr/>
        <p:txBody>
          <a:bodyPr/>
          <a:lstStyle/>
          <a:p>
            <a:fld id="{4485C15E-ED4C-4607-8B5B-7FB33093489C}" type="datetime1">
              <a:rPr lang="tr-TR" smtClean="0"/>
              <a:t>17.10.2021</a:t>
            </a:fld>
            <a:endParaRPr lang="tr-TR"/>
          </a:p>
        </p:txBody>
      </p:sp>
      <p:sp>
        <p:nvSpPr>
          <p:cNvPr id="5" name="Alt Bilgi Yer Tutucusu 4">
            <a:extLst>
              <a:ext uri="{FF2B5EF4-FFF2-40B4-BE49-F238E27FC236}">
                <a16:creationId xmlns:a16="http://schemas.microsoft.com/office/drawing/2014/main" id="{8207D0E8-F413-48DD-B625-410DF38CDEFB}"/>
              </a:ext>
            </a:extLst>
          </p:cNvPr>
          <p:cNvSpPr>
            <a:spLocks noGrp="1"/>
          </p:cNvSpPr>
          <p:nvPr>
            <p:ph type="ftr" sz="quarter" idx="11"/>
          </p:nvPr>
        </p:nvSpPr>
        <p:spPr/>
        <p:txBody>
          <a:bodyPr/>
          <a:lstStyle/>
          <a:p>
            <a:r>
              <a:rPr lang="tr-TR"/>
              <a:t>Uzm. Dr. Sadi Kemal A. ARSLAN        38.ULUSAL NEFROLOJİ KONRESİ GİRNE</a:t>
            </a:r>
          </a:p>
        </p:txBody>
      </p:sp>
      <p:sp>
        <p:nvSpPr>
          <p:cNvPr id="6" name="Slayt Numarası Yer Tutucusu 5">
            <a:extLst>
              <a:ext uri="{FF2B5EF4-FFF2-40B4-BE49-F238E27FC236}">
                <a16:creationId xmlns:a16="http://schemas.microsoft.com/office/drawing/2014/main" id="{FEF49A28-3323-4811-948C-F052CA8D57A3}"/>
              </a:ext>
            </a:extLst>
          </p:cNvPr>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2635624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5DF3F7A-BD28-49F3-848C-981DE39C25B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51A4E11-D9F4-4B2E-AC85-3C1A87F6B855}"/>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B0CF3D2-3184-4698-A4D5-16748322F69C}"/>
              </a:ext>
            </a:extLst>
          </p:cNvPr>
          <p:cNvSpPr>
            <a:spLocks noGrp="1"/>
          </p:cNvSpPr>
          <p:nvPr>
            <p:ph type="dt" sz="half" idx="10"/>
          </p:nvPr>
        </p:nvSpPr>
        <p:spPr/>
        <p:txBody>
          <a:bodyPr/>
          <a:lstStyle/>
          <a:p>
            <a:fld id="{C9AAEB48-9BB4-4A90-BB2A-2A49C4C72C92}" type="datetime1">
              <a:rPr lang="tr-TR" smtClean="0"/>
              <a:t>17.10.2021</a:t>
            </a:fld>
            <a:endParaRPr lang="tr-TR"/>
          </a:p>
        </p:txBody>
      </p:sp>
      <p:sp>
        <p:nvSpPr>
          <p:cNvPr id="5" name="Alt Bilgi Yer Tutucusu 4">
            <a:extLst>
              <a:ext uri="{FF2B5EF4-FFF2-40B4-BE49-F238E27FC236}">
                <a16:creationId xmlns:a16="http://schemas.microsoft.com/office/drawing/2014/main" id="{38C6B56E-3F11-402F-8DD4-1CAAD404255B}"/>
              </a:ext>
            </a:extLst>
          </p:cNvPr>
          <p:cNvSpPr>
            <a:spLocks noGrp="1"/>
          </p:cNvSpPr>
          <p:nvPr>
            <p:ph type="ftr" sz="quarter" idx="11"/>
          </p:nvPr>
        </p:nvSpPr>
        <p:spPr/>
        <p:txBody>
          <a:bodyPr/>
          <a:lstStyle/>
          <a:p>
            <a:r>
              <a:rPr lang="tr-TR"/>
              <a:t>Uzm. Dr. Sadi Kemal A. ARSLAN        38.ULUSAL NEFROLOJİ KONRESİ GİRNE</a:t>
            </a:r>
          </a:p>
        </p:txBody>
      </p:sp>
      <p:sp>
        <p:nvSpPr>
          <p:cNvPr id="6" name="Slayt Numarası Yer Tutucusu 5">
            <a:extLst>
              <a:ext uri="{FF2B5EF4-FFF2-40B4-BE49-F238E27FC236}">
                <a16:creationId xmlns:a16="http://schemas.microsoft.com/office/drawing/2014/main" id="{760AC95A-31AF-4E82-9546-93BA04D62535}"/>
              </a:ext>
            </a:extLst>
          </p:cNvPr>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2916575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92B237-AC95-46D8-AE10-727B368E80ED}"/>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27EB51E3-D911-4E36-9AF2-6F3D751D7D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FCAD80BA-BCA3-4325-A90A-DE99B887CD62}"/>
              </a:ext>
            </a:extLst>
          </p:cNvPr>
          <p:cNvSpPr>
            <a:spLocks noGrp="1"/>
          </p:cNvSpPr>
          <p:nvPr>
            <p:ph type="dt" sz="half" idx="10"/>
          </p:nvPr>
        </p:nvSpPr>
        <p:spPr/>
        <p:txBody>
          <a:bodyPr/>
          <a:lstStyle/>
          <a:p>
            <a:fld id="{88752733-BBB3-4AF9-A923-8DF9B6376A0D}" type="datetime1">
              <a:rPr lang="tr-TR" smtClean="0"/>
              <a:t>17.10.2021</a:t>
            </a:fld>
            <a:endParaRPr lang="tr-TR"/>
          </a:p>
        </p:txBody>
      </p:sp>
      <p:sp>
        <p:nvSpPr>
          <p:cNvPr id="5" name="Alt Bilgi Yer Tutucusu 4">
            <a:extLst>
              <a:ext uri="{FF2B5EF4-FFF2-40B4-BE49-F238E27FC236}">
                <a16:creationId xmlns:a16="http://schemas.microsoft.com/office/drawing/2014/main" id="{65690D05-0003-4C29-BC38-2D5EDBE16539}"/>
              </a:ext>
            </a:extLst>
          </p:cNvPr>
          <p:cNvSpPr>
            <a:spLocks noGrp="1"/>
          </p:cNvSpPr>
          <p:nvPr>
            <p:ph type="ftr" sz="quarter" idx="11"/>
          </p:nvPr>
        </p:nvSpPr>
        <p:spPr/>
        <p:txBody>
          <a:bodyPr/>
          <a:lstStyle/>
          <a:p>
            <a:r>
              <a:rPr lang="tr-TR"/>
              <a:t>Uzm. Dr. Sadi Kemal A. ARSLAN        38.ULUSAL NEFROLOJİ KONRESİ GİRNE</a:t>
            </a:r>
          </a:p>
        </p:txBody>
      </p:sp>
      <p:sp>
        <p:nvSpPr>
          <p:cNvPr id="6" name="Slayt Numarası Yer Tutucusu 5">
            <a:extLst>
              <a:ext uri="{FF2B5EF4-FFF2-40B4-BE49-F238E27FC236}">
                <a16:creationId xmlns:a16="http://schemas.microsoft.com/office/drawing/2014/main" id="{777658FC-2031-4ACC-9D91-CC1C434E0D4B}"/>
              </a:ext>
            </a:extLst>
          </p:cNvPr>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1799342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A02FD64-4E4B-42D6-8433-4DB66D9B32E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8AA62620-EFFF-4C71-B597-68469E8C9568}"/>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971E1811-1BB2-4800-B6F2-56D0B4E8FD5F}"/>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E96A952F-CCE2-47E2-8495-405F330DA018}"/>
              </a:ext>
            </a:extLst>
          </p:cNvPr>
          <p:cNvSpPr>
            <a:spLocks noGrp="1"/>
          </p:cNvSpPr>
          <p:nvPr>
            <p:ph type="dt" sz="half" idx="10"/>
          </p:nvPr>
        </p:nvSpPr>
        <p:spPr/>
        <p:txBody>
          <a:bodyPr/>
          <a:lstStyle/>
          <a:p>
            <a:fld id="{2FC3406D-D7E8-44A3-9A07-E16003B5D0B4}" type="datetime1">
              <a:rPr lang="tr-TR" smtClean="0"/>
              <a:t>17.10.2021</a:t>
            </a:fld>
            <a:endParaRPr lang="tr-TR"/>
          </a:p>
        </p:txBody>
      </p:sp>
      <p:sp>
        <p:nvSpPr>
          <p:cNvPr id="6" name="Alt Bilgi Yer Tutucusu 5">
            <a:extLst>
              <a:ext uri="{FF2B5EF4-FFF2-40B4-BE49-F238E27FC236}">
                <a16:creationId xmlns:a16="http://schemas.microsoft.com/office/drawing/2014/main" id="{C298DE70-6463-4103-A0B5-0EA79836B798}"/>
              </a:ext>
            </a:extLst>
          </p:cNvPr>
          <p:cNvSpPr>
            <a:spLocks noGrp="1"/>
          </p:cNvSpPr>
          <p:nvPr>
            <p:ph type="ftr" sz="quarter" idx="11"/>
          </p:nvPr>
        </p:nvSpPr>
        <p:spPr/>
        <p:txBody>
          <a:bodyPr/>
          <a:lstStyle/>
          <a:p>
            <a:r>
              <a:rPr lang="tr-TR"/>
              <a:t>Uzm. Dr. Sadi Kemal A. ARSLAN        38.ULUSAL NEFROLOJİ KONRESİ GİRNE</a:t>
            </a:r>
          </a:p>
        </p:txBody>
      </p:sp>
      <p:sp>
        <p:nvSpPr>
          <p:cNvPr id="7" name="Slayt Numarası Yer Tutucusu 6">
            <a:extLst>
              <a:ext uri="{FF2B5EF4-FFF2-40B4-BE49-F238E27FC236}">
                <a16:creationId xmlns:a16="http://schemas.microsoft.com/office/drawing/2014/main" id="{CF344735-4AD8-4E02-809D-8CC3F503C611}"/>
              </a:ext>
            </a:extLst>
          </p:cNvPr>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1609705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DA376CA-7DF3-4774-B46E-4FFEC16901DE}"/>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D86ED78-1157-4741-89C7-C6795C136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E67BCAD9-846D-4EB5-AD94-FE851F402AB9}"/>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7D400E52-B044-40D0-87D5-EA0D53780D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CA8ED2F6-5FC0-42A0-8027-177564BBF9F5}"/>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E1BC0F3C-76B3-4169-85BB-DBAC810A9067}"/>
              </a:ext>
            </a:extLst>
          </p:cNvPr>
          <p:cNvSpPr>
            <a:spLocks noGrp="1"/>
          </p:cNvSpPr>
          <p:nvPr>
            <p:ph type="dt" sz="half" idx="10"/>
          </p:nvPr>
        </p:nvSpPr>
        <p:spPr/>
        <p:txBody>
          <a:bodyPr/>
          <a:lstStyle/>
          <a:p>
            <a:fld id="{5072DF9F-2184-424D-B534-67169D0ED123}" type="datetime1">
              <a:rPr lang="tr-TR" smtClean="0"/>
              <a:t>17.10.2021</a:t>
            </a:fld>
            <a:endParaRPr lang="tr-TR"/>
          </a:p>
        </p:txBody>
      </p:sp>
      <p:sp>
        <p:nvSpPr>
          <p:cNvPr id="8" name="Alt Bilgi Yer Tutucusu 7">
            <a:extLst>
              <a:ext uri="{FF2B5EF4-FFF2-40B4-BE49-F238E27FC236}">
                <a16:creationId xmlns:a16="http://schemas.microsoft.com/office/drawing/2014/main" id="{5E26ECE9-C25E-421E-B9A3-2BE94718C443}"/>
              </a:ext>
            </a:extLst>
          </p:cNvPr>
          <p:cNvSpPr>
            <a:spLocks noGrp="1"/>
          </p:cNvSpPr>
          <p:nvPr>
            <p:ph type="ftr" sz="quarter" idx="11"/>
          </p:nvPr>
        </p:nvSpPr>
        <p:spPr/>
        <p:txBody>
          <a:bodyPr/>
          <a:lstStyle/>
          <a:p>
            <a:r>
              <a:rPr lang="tr-TR"/>
              <a:t>Uzm. Dr. Sadi Kemal A. ARSLAN        38.ULUSAL NEFROLOJİ KONRESİ GİRNE</a:t>
            </a:r>
          </a:p>
        </p:txBody>
      </p:sp>
      <p:sp>
        <p:nvSpPr>
          <p:cNvPr id="9" name="Slayt Numarası Yer Tutucusu 8">
            <a:extLst>
              <a:ext uri="{FF2B5EF4-FFF2-40B4-BE49-F238E27FC236}">
                <a16:creationId xmlns:a16="http://schemas.microsoft.com/office/drawing/2014/main" id="{25F13C3C-7C7A-422E-BA8B-716EFA68A4B6}"/>
              </a:ext>
            </a:extLst>
          </p:cNvPr>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3453312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F901C1D-B554-4153-A2C8-62FA0836BA1F}"/>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60DD92B6-0647-440E-A04F-F4FFF78AFAF5}"/>
              </a:ext>
            </a:extLst>
          </p:cNvPr>
          <p:cNvSpPr>
            <a:spLocks noGrp="1"/>
          </p:cNvSpPr>
          <p:nvPr>
            <p:ph type="dt" sz="half" idx="10"/>
          </p:nvPr>
        </p:nvSpPr>
        <p:spPr/>
        <p:txBody>
          <a:bodyPr/>
          <a:lstStyle/>
          <a:p>
            <a:fld id="{F3A99166-598C-4389-8B74-B644B15C7D3C}" type="datetime1">
              <a:rPr lang="tr-TR" smtClean="0"/>
              <a:t>17.10.2021</a:t>
            </a:fld>
            <a:endParaRPr lang="tr-TR"/>
          </a:p>
        </p:txBody>
      </p:sp>
      <p:sp>
        <p:nvSpPr>
          <p:cNvPr id="4" name="Alt Bilgi Yer Tutucusu 3">
            <a:extLst>
              <a:ext uri="{FF2B5EF4-FFF2-40B4-BE49-F238E27FC236}">
                <a16:creationId xmlns:a16="http://schemas.microsoft.com/office/drawing/2014/main" id="{D500B345-8E73-4411-B7E0-76F7F89A0670}"/>
              </a:ext>
            </a:extLst>
          </p:cNvPr>
          <p:cNvSpPr>
            <a:spLocks noGrp="1"/>
          </p:cNvSpPr>
          <p:nvPr>
            <p:ph type="ftr" sz="quarter" idx="11"/>
          </p:nvPr>
        </p:nvSpPr>
        <p:spPr/>
        <p:txBody>
          <a:bodyPr/>
          <a:lstStyle/>
          <a:p>
            <a:r>
              <a:rPr lang="tr-TR"/>
              <a:t>Uzm. Dr. Sadi Kemal A. ARSLAN        38.ULUSAL NEFROLOJİ KONRESİ GİRNE</a:t>
            </a:r>
          </a:p>
        </p:txBody>
      </p:sp>
      <p:sp>
        <p:nvSpPr>
          <p:cNvPr id="5" name="Slayt Numarası Yer Tutucusu 4">
            <a:extLst>
              <a:ext uri="{FF2B5EF4-FFF2-40B4-BE49-F238E27FC236}">
                <a16:creationId xmlns:a16="http://schemas.microsoft.com/office/drawing/2014/main" id="{13D364E6-7B81-4FB0-8283-CEBC3A65021E}"/>
              </a:ext>
            </a:extLst>
          </p:cNvPr>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24790409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6528853-47D5-47BE-9D61-13AB8F9AF99B}"/>
              </a:ext>
            </a:extLst>
          </p:cNvPr>
          <p:cNvSpPr>
            <a:spLocks noGrp="1"/>
          </p:cNvSpPr>
          <p:nvPr>
            <p:ph type="dt" sz="half" idx="10"/>
          </p:nvPr>
        </p:nvSpPr>
        <p:spPr/>
        <p:txBody>
          <a:bodyPr/>
          <a:lstStyle/>
          <a:p>
            <a:fld id="{98FA9B30-C3D1-4564-AAC6-83C875045072}" type="datetime1">
              <a:rPr lang="tr-TR" smtClean="0"/>
              <a:t>17.10.2021</a:t>
            </a:fld>
            <a:endParaRPr lang="tr-TR"/>
          </a:p>
        </p:txBody>
      </p:sp>
      <p:sp>
        <p:nvSpPr>
          <p:cNvPr id="3" name="Alt Bilgi Yer Tutucusu 2">
            <a:extLst>
              <a:ext uri="{FF2B5EF4-FFF2-40B4-BE49-F238E27FC236}">
                <a16:creationId xmlns:a16="http://schemas.microsoft.com/office/drawing/2014/main" id="{1176D785-8628-40BC-96C2-B6B261EE6C54}"/>
              </a:ext>
            </a:extLst>
          </p:cNvPr>
          <p:cNvSpPr>
            <a:spLocks noGrp="1"/>
          </p:cNvSpPr>
          <p:nvPr>
            <p:ph type="ftr" sz="quarter" idx="11"/>
          </p:nvPr>
        </p:nvSpPr>
        <p:spPr/>
        <p:txBody>
          <a:bodyPr/>
          <a:lstStyle/>
          <a:p>
            <a:r>
              <a:rPr lang="tr-TR"/>
              <a:t>Uzm. Dr. Sadi Kemal A. ARSLAN        38.ULUSAL NEFROLOJİ KONRESİ GİRNE</a:t>
            </a:r>
          </a:p>
        </p:txBody>
      </p:sp>
      <p:sp>
        <p:nvSpPr>
          <p:cNvPr id="4" name="Slayt Numarası Yer Tutucusu 3">
            <a:extLst>
              <a:ext uri="{FF2B5EF4-FFF2-40B4-BE49-F238E27FC236}">
                <a16:creationId xmlns:a16="http://schemas.microsoft.com/office/drawing/2014/main" id="{4BBE9736-F260-4663-B73A-A0E12A61163D}"/>
              </a:ext>
            </a:extLst>
          </p:cNvPr>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20047579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B2AAF7-14BA-418D-A5A3-1689673D305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01342D95-DA1E-4872-9EB6-CFF835B540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DDD02BF7-75A6-472F-A936-9134030B9E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5484FAA6-5E13-4375-B66B-70F92DBE0340}"/>
              </a:ext>
            </a:extLst>
          </p:cNvPr>
          <p:cNvSpPr>
            <a:spLocks noGrp="1"/>
          </p:cNvSpPr>
          <p:nvPr>
            <p:ph type="dt" sz="half" idx="10"/>
          </p:nvPr>
        </p:nvSpPr>
        <p:spPr/>
        <p:txBody>
          <a:bodyPr/>
          <a:lstStyle/>
          <a:p>
            <a:fld id="{3A0BFF02-855A-4286-A2C4-1D3F328DDFE7}" type="datetime1">
              <a:rPr lang="tr-TR" smtClean="0"/>
              <a:t>17.10.2021</a:t>
            </a:fld>
            <a:endParaRPr lang="tr-TR"/>
          </a:p>
        </p:txBody>
      </p:sp>
      <p:sp>
        <p:nvSpPr>
          <p:cNvPr id="6" name="Alt Bilgi Yer Tutucusu 5">
            <a:extLst>
              <a:ext uri="{FF2B5EF4-FFF2-40B4-BE49-F238E27FC236}">
                <a16:creationId xmlns:a16="http://schemas.microsoft.com/office/drawing/2014/main" id="{428C13AA-5A2A-4473-8411-047ADFB44D76}"/>
              </a:ext>
            </a:extLst>
          </p:cNvPr>
          <p:cNvSpPr>
            <a:spLocks noGrp="1"/>
          </p:cNvSpPr>
          <p:nvPr>
            <p:ph type="ftr" sz="quarter" idx="11"/>
          </p:nvPr>
        </p:nvSpPr>
        <p:spPr/>
        <p:txBody>
          <a:bodyPr/>
          <a:lstStyle/>
          <a:p>
            <a:r>
              <a:rPr lang="tr-TR"/>
              <a:t>Uzm. Dr. Sadi Kemal A. ARSLAN        38.ULUSAL NEFROLOJİ KONRESİ GİRNE</a:t>
            </a:r>
          </a:p>
        </p:txBody>
      </p:sp>
      <p:sp>
        <p:nvSpPr>
          <p:cNvPr id="7" name="Slayt Numarası Yer Tutucusu 6">
            <a:extLst>
              <a:ext uri="{FF2B5EF4-FFF2-40B4-BE49-F238E27FC236}">
                <a16:creationId xmlns:a16="http://schemas.microsoft.com/office/drawing/2014/main" id="{6600654B-F233-4F10-AC1D-5B526DF27ECD}"/>
              </a:ext>
            </a:extLst>
          </p:cNvPr>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34781048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807E85F-C337-4EBD-BFFD-28A8D63E9A02}"/>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727DAEB5-97A3-41FD-998F-8D307E9DE2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E528B45-47FD-4A0E-978D-804DFED54A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C159F7C-8B11-4489-AE7F-F219B3C2E9FA}"/>
              </a:ext>
            </a:extLst>
          </p:cNvPr>
          <p:cNvSpPr>
            <a:spLocks noGrp="1"/>
          </p:cNvSpPr>
          <p:nvPr>
            <p:ph type="dt" sz="half" idx="10"/>
          </p:nvPr>
        </p:nvSpPr>
        <p:spPr/>
        <p:txBody>
          <a:bodyPr/>
          <a:lstStyle/>
          <a:p>
            <a:fld id="{993BEAAB-9289-4E6E-8156-5C7C4DDDCEFA}" type="datetime1">
              <a:rPr lang="tr-TR" smtClean="0"/>
              <a:t>17.10.2021</a:t>
            </a:fld>
            <a:endParaRPr lang="tr-TR"/>
          </a:p>
        </p:txBody>
      </p:sp>
      <p:sp>
        <p:nvSpPr>
          <p:cNvPr id="6" name="Alt Bilgi Yer Tutucusu 5">
            <a:extLst>
              <a:ext uri="{FF2B5EF4-FFF2-40B4-BE49-F238E27FC236}">
                <a16:creationId xmlns:a16="http://schemas.microsoft.com/office/drawing/2014/main" id="{1D28F290-A368-4B91-A694-05DB05D165FF}"/>
              </a:ext>
            </a:extLst>
          </p:cNvPr>
          <p:cNvSpPr>
            <a:spLocks noGrp="1"/>
          </p:cNvSpPr>
          <p:nvPr>
            <p:ph type="ftr" sz="quarter" idx="11"/>
          </p:nvPr>
        </p:nvSpPr>
        <p:spPr/>
        <p:txBody>
          <a:bodyPr/>
          <a:lstStyle/>
          <a:p>
            <a:r>
              <a:rPr lang="tr-TR"/>
              <a:t>Uzm. Dr. Sadi Kemal A. ARSLAN        38.ULUSAL NEFROLOJİ KONRESİ GİRNE</a:t>
            </a:r>
          </a:p>
        </p:txBody>
      </p:sp>
      <p:sp>
        <p:nvSpPr>
          <p:cNvPr id="7" name="Slayt Numarası Yer Tutucusu 6">
            <a:extLst>
              <a:ext uri="{FF2B5EF4-FFF2-40B4-BE49-F238E27FC236}">
                <a16:creationId xmlns:a16="http://schemas.microsoft.com/office/drawing/2014/main" id="{DC93D70B-BC87-488E-81CE-7BDD509FEC43}"/>
              </a:ext>
            </a:extLst>
          </p:cNvPr>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2679599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59B1100-4430-4323-AE4F-26F3A9D06B2E}"/>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9F91052-D368-45B2-BAA7-FD10990FE17E}"/>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D258A05-7791-48D7-B1A8-97220C847A78}"/>
              </a:ext>
            </a:extLst>
          </p:cNvPr>
          <p:cNvSpPr>
            <a:spLocks noGrp="1"/>
          </p:cNvSpPr>
          <p:nvPr>
            <p:ph type="dt" sz="half" idx="10"/>
          </p:nvPr>
        </p:nvSpPr>
        <p:spPr/>
        <p:txBody>
          <a:bodyPr/>
          <a:lstStyle/>
          <a:p>
            <a:fld id="{07976E99-392D-4096-998F-066F3B5CAB21}" type="datetime1">
              <a:rPr lang="tr-TR" smtClean="0"/>
              <a:t>17.10.2021</a:t>
            </a:fld>
            <a:endParaRPr lang="tr-TR"/>
          </a:p>
        </p:txBody>
      </p:sp>
      <p:sp>
        <p:nvSpPr>
          <p:cNvPr id="5" name="Alt Bilgi Yer Tutucusu 4">
            <a:extLst>
              <a:ext uri="{FF2B5EF4-FFF2-40B4-BE49-F238E27FC236}">
                <a16:creationId xmlns:a16="http://schemas.microsoft.com/office/drawing/2014/main" id="{FAB08E4E-37BE-494D-8BF2-489CB4302A83}"/>
              </a:ext>
            </a:extLst>
          </p:cNvPr>
          <p:cNvSpPr>
            <a:spLocks noGrp="1"/>
          </p:cNvSpPr>
          <p:nvPr>
            <p:ph type="ftr" sz="quarter" idx="11"/>
          </p:nvPr>
        </p:nvSpPr>
        <p:spPr/>
        <p:txBody>
          <a:bodyPr/>
          <a:lstStyle/>
          <a:p>
            <a:r>
              <a:rPr lang="tr-TR"/>
              <a:t>Uzm. Dr. Sadi Kemal A. ARSLAN        38.ULUSAL NEFROLOJİ KONRESİ GİRNE</a:t>
            </a:r>
          </a:p>
        </p:txBody>
      </p:sp>
      <p:sp>
        <p:nvSpPr>
          <p:cNvPr id="6" name="Slayt Numarası Yer Tutucusu 5">
            <a:extLst>
              <a:ext uri="{FF2B5EF4-FFF2-40B4-BE49-F238E27FC236}">
                <a16:creationId xmlns:a16="http://schemas.microsoft.com/office/drawing/2014/main" id="{F99D0072-6ADB-481A-8643-294616669B3A}"/>
              </a:ext>
            </a:extLst>
          </p:cNvPr>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38867598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FAA57A02-59B3-4F68-B510-8D28B95FE4C6}"/>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09658B23-1048-46E3-91DB-B975436B8B90}"/>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E367C42-92D5-42BC-A5C8-1B2D700F165B}"/>
              </a:ext>
            </a:extLst>
          </p:cNvPr>
          <p:cNvSpPr>
            <a:spLocks noGrp="1"/>
          </p:cNvSpPr>
          <p:nvPr>
            <p:ph type="dt" sz="half" idx="10"/>
          </p:nvPr>
        </p:nvSpPr>
        <p:spPr/>
        <p:txBody>
          <a:bodyPr/>
          <a:lstStyle/>
          <a:p>
            <a:fld id="{893D9CE1-D6A1-414E-BBAE-67EC26798CA2}" type="datetime1">
              <a:rPr lang="tr-TR" smtClean="0"/>
              <a:t>17.10.2021</a:t>
            </a:fld>
            <a:endParaRPr lang="tr-TR"/>
          </a:p>
        </p:txBody>
      </p:sp>
      <p:sp>
        <p:nvSpPr>
          <p:cNvPr id="5" name="Alt Bilgi Yer Tutucusu 4">
            <a:extLst>
              <a:ext uri="{FF2B5EF4-FFF2-40B4-BE49-F238E27FC236}">
                <a16:creationId xmlns:a16="http://schemas.microsoft.com/office/drawing/2014/main" id="{1C9B54A5-5E32-46AF-A02F-8DA0C7561B8E}"/>
              </a:ext>
            </a:extLst>
          </p:cNvPr>
          <p:cNvSpPr>
            <a:spLocks noGrp="1"/>
          </p:cNvSpPr>
          <p:nvPr>
            <p:ph type="ftr" sz="quarter" idx="11"/>
          </p:nvPr>
        </p:nvSpPr>
        <p:spPr/>
        <p:txBody>
          <a:bodyPr/>
          <a:lstStyle/>
          <a:p>
            <a:r>
              <a:rPr lang="tr-TR"/>
              <a:t>Uzm. Dr. Sadi Kemal A. ARSLAN        38.ULUSAL NEFROLOJİ KONRESİ GİRNE</a:t>
            </a:r>
          </a:p>
        </p:txBody>
      </p:sp>
      <p:sp>
        <p:nvSpPr>
          <p:cNvPr id="6" name="Slayt Numarası Yer Tutucusu 5">
            <a:extLst>
              <a:ext uri="{FF2B5EF4-FFF2-40B4-BE49-F238E27FC236}">
                <a16:creationId xmlns:a16="http://schemas.microsoft.com/office/drawing/2014/main" id="{081AB59D-489A-43BF-A960-172AC56B9018}"/>
              </a:ext>
            </a:extLst>
          </p:cNvPr>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40517964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85EC76B-7ADB-40D0-AACF-617F8DE427B7}"/>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E326D679-D491-496C-9E03-5A43E58DBE5F}"/>
              </a:ext>
            </a:extLst>
          </p:cNvPr>
          <p:cNvSpPr>
            <a:spLocks noGrp="1"/>
          </p:cNvSpPr>
          <p:nvPr>
            <p:ph type="dt" sz="half" idx="10"/>
          </p:nvPr>
        </p:nvSpPr>
        <p:spPr/>
        <p:txBody>
          <a:bodyPr/>
          <a:lstStyle/>
          <a:p>
            <a:pPr rtl="0"/>
            <a:fld id="{37F29C86-3731-4884-A2C9-B208B5701C14}" type="datetime1">
              <a:rPr lang="tr-TR" smtClean="0"/>
              <a:t>17.10.2021</a:t>
            </a:fld>
            <a:endParaRPr lang="en-US" dirty="0"/>
          </a:p>
        </p:txBody>
      </p:sp>
      <p:sp>
        <p:nvSpPr>
          <p:cNvPr id="4" name="Alt Bilgi Yer Tutucusu 3">
            <a:extLst>
              <a:ext uri="{FF2B5EF4-FFF2-40B4-BE49-F238E27FC236}">
                <a16:creationId xmlns:a16="http://schemas.microsoft.com/office/drawing/2014/main" id="{B6C16D37-10D4-4A7B-A042-C97C488D338C}"/>
              </a:ext>
            </a:extLst>
          </p:cNvPr>
          <p:cNvSpPr>
            <a:spLocks noGrp="1"/>
          </p:cNvSpPr>
          <p:nvPr>
            <p:ph type="ftr" sz="quarter" idx="11"/>
          </p:nvPr>
        </p:nvSpPr>
        <p:spPr/>
        <p:txBody>
          <a:bodyPr/>
          <a:lstStyle/>
          <a:p>
            <a:pPr rtl="0"/>
            <a:r>
              <a:rPr lang="en-US"/>
              <a:t>Uzm. Dr. Sadi Kemal A. ARSLAN        38.ULUSAL NEFROLOJİ KONRESİ GİRNE</a:t>
            </a:r>
            <a:endParaRPr lang="en-US" dirty="0"/>
          </a:p>
        </p:txBody>
      </p:sp>
      <p:sp>
        <p:nvSpPr>
          <p:cNvPr id="5" name="Slayt Numarası Yer Tutucusu 4">
            <a:extLst>
              <a:ext uri="{FF2B5EF4-FFF2-40B4-BE49-F238E27FC236}">
                <a16:creationId xmlns:a16="http://schemas.microsoft.com/office/drawing/2014/main" id="{C67A5307-EAE9-44F8-9F07-4F9E8AFEB208}"/>
              </a:ext>
            </a:extLst>
          </p:cNvPr>
          <p:cNvSpPr>
            <a:spLocks noGrp="1"/>
          </p:cNvSpPr>
          <p:nvPr>
            <p:ph type="sldNum" sz="quarter" idx="12"/>
          </p:nvPr>
        </p:nvSpPr>
        <p:spPr/>
        <p:txBody>
          <a:bodyPr/>
          <a:lstStyle/>
          <a:p>
            <a:pPr rtl="0"/>
            <a:fld id="{34B7E4EF-A1BD-40F4-AB7B-04F084DD991D}" type="slidenum">
              <a:rPr lang="en-US" smtClean="0"/>
              <a:t>‹#›</a:t>
            </a:fld>
            <a:endParaRPr lang="en-US"/>
          </a:p>
        </p:txBody>
      </p:sp>
      <p:pic>
        <p:nvPicPr>
          <p:cNvPr id="11" name="Resim 10">
            <a:extLst>
              <a:ext uri="{FF2B5EF4-FFF2-40B4-BE49-F238E27FC236}">
                <a16:creationId xmlns:a16="http://schemas.microsoft.com/office/drawing/2014/main" id="{34BFDD9E-FEBC-4FC5-9094-7335C5902F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40237" y="3996049"/>
            <a:ext cx="1950908" cy="1945302"/>
          </a:xfrm>
          <a:prstGeom prst="rect">
            <a:avLst/>
          </a:prstGeom>
        </p:spPr>
      </p:pic>
    </p:spTree>
    <p:extLst>
      <p:ext uri="{BB962C8B-B14F-4D97-AF65-F5344CB8AC3E}">
        <p14:creationId xmlns:p14="http://schemas.microsoft.com/office/powerpoint/2010/main" val="28118667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tr-TR"/>
              <a:t>Asıl başlık stilini düzenlemek için tıklayın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lgn="l">
              <a:defRPr/>
            </a:lvl1pPr>
          </a:lstStyle>
          <a:p>
            <a:fld id="{A0D486F4-9B96-4AA3-9DA8-0AFACC209E1F}" type="datetime1">
              <a:rPr lang="tr-TR" smtClean="0"/>
              <a:t>17.10.2021</a:t>
            </a:fld>
            <a:endParaRPr lang="tr-TR"/>
          </a:p>
        </p:txBody>
      </p:sp>
      <p:sp>
        <p:nvSpPr>
          <p:cNvPr id="5" name="Footer Placeholder 4"/>
          <p:cNvSpPr>
            <a:spLocks noGrp="1"/>
          </p:cNvSpPr>
          <p:nvPr>
            <p:ph type="ftr" sz="quarter" idx="11"/>
          </p:nvPr>
        </p:nvSpPr>
        <p:spPr/>
        <p:txBody>
          <a:bodyPr/>
          <a:lstStyle/>
          <a:p>
            <a:r>
              <a:rPr lang="tr-TR"/>
              <a:t>Uzm. Dr. Sadi Kemal A. ARSLAN        38.ULUSAL NEFROLOJİ KONRESİ GİRNE</a:t>
            </a:r>
          </a:p>
        </p:txBody>
      </p:sp>
      <p:sp>
        <p:nvSpPr>
          <p:cNvPr id="6" name="Slide Number Placeholder 5"/>
          <p:cNvSpPr>
            <a:spLocks noGrp="1"/>
          </p:cNvSpPr>
          <p:nvPr>
            <p:ph type="sldNum" sz="quarter" idx="12"/>
          </p:nvPr>
        </p:nvSpPr>
        <p:spPr/>
        <p:txBody>
          <a:bodyPr/>
          <a:lstStyle/>
          <a:p>
            <a:fld id="{7156C091-F6EE-4D18-A731-273068D2B1B3}" type="slidenum">
              <a:rPr lang="tr-TR" smtClean="0"/>
              <a:t>‹#›</a:t>
            </a:fld>
            <a:endParaRPr lang="tr-T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2777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2C2AE21-CFA5-44AB-9950-FBF5F9187E28}" type="datetime1">
              <a:rPr lang="tr-TR" smtClean="0"/>
              <a:t>17.10.2021</a:t>
            </a:fld>
            <a:endParaRPr lang="tr-TR"/>
          </a:p>
        </p:txBody>
      </p:sp>
      <p:sp>
        <p:nvSpPr>
          <p:cNvPr id="5" name="Footer Placeholder 4"/>
          <p:cNvSpPr>
            <a:spLocks noGrp="1"/>
          </p:cNvSpPr>
          <p:nvPr>
            <p:ph type="ftr" sz="quarter" idx="11"/>
          </p:nvPr>
        </p:nvSpPr>
        <p:spPr/>
        <p:txBody>
          <a:bodyPr/>
          <a:lstStyle/>
          <a:p>
            <a:r>
              <a:rPr lang="tr-TR"/>
              <a:t>Uzm. Dr. Sadi Kemal A. ARSLAN        38.ULUSAL NEFROLOJİ KONRESİ GİRNE</a:t>
            </a:r>
          </a:p>
        </p:txBody>
      </p:sp>
      <p:sp>
        <p:nvSpPr>
          <p:cNvPr id="6" name="Slide Number Placeholder 5"/>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41575135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DA360EB4-80EA-4020-8587-D92CDCBBA75F}" type="datetime1">
              <a:rPr lang="tr-TR" smtClean="0"/>
              <a:t>17.10.2021</a:t>
            </a:fld>
            <a:endParaRPr lang="tr-TR"/>
          </a:p>
        </p:txBody>
      </p:sp>
      <p:sp>
        <p:nvSpPr>
          <p:cNvPr id="5" name="Footer Placeholder 4"/>
          <p:cNvSpPr>
            <a:spLocks noGrp="1"/>
          </p:cNvSpPr>
          <p:nvPr>
            <p:ph type="ftr" sz="quarter" idx="11"/>
          </p:nvPr>
        </p:nvSpPr>
        <p:spPr/>
        <p:txBody>
          <a:bodyPr/>
          <a:lstStyle/>
          <a:p>
            <a:r>
              <a:rPr lang="tr-TR"/>
              <a:t>Uzm. Dr. Sadi Kemal A. ARSLAN        38.ULUSAL NEFROLOJİ KONRESİ GİRNE</a:t>
            </a:r>
          </a:p>
        </p:txBody>
      </p:sp>
      <p:sp>
        <p:nvSpPr>
          <p:cNvPr id="6" name="Slide Number Placeholder 5"/>
          <p:cNvSpPr>
            <a:spLocks noGrp="1"/>
          </p:cNvSpPr>
          <p:nvPr>
            <p:ph type="sldNum" sz="quarter" idx="12"/>
          </p:nvPr>
        </p:nvSpPr>
        <p:spPr/>
        <p:txBody>
          <a:bodyPr/>
          <a:lstStyle/>
          <a:p>
            <a:fld id="{7156C091-F6EE-4D18-A731-273068D2B1B3}" type="slidenum">
              <a:rPr lang="tr-TR" smtClean="0"/>
              <a:t>‹#›</a:t>
            </a:fld>
            <a:endParaRPr lang="tr-T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5947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CDD04A89-1BC0-47E6-B4F8-CAD8C29CB81A}" type="datetime1">
              <a:rPr lang="tr-TR" smtClean="0"/>
              <a:t>17.10.2021</a:t>
            </a:fld>
            <a:endParaRPr lang="tr-TR"/>
          </a:p>
        </p:txBody>
      </p:sp>
      <p:sp>
        <p:nvSpPr>
          <p:cNvPr id="6" name="Footer Placeholder 5"/>
          <p:cNvSpPr>
            <a:spLocks noGrp="1"/>
          </p:cNvSpPr>
          <p:nvPr>
            <p:ph type="ftr" sz="quarter" idx="11"/>
          </p:nvPr>
        </p:nvSpPr>
        <p:spPr/>
        <p:txBody>
          <a:bodyPr/>
          <a:lstStyle/>
          <a:p>
            <a:r>
              <a:rPr lang="tr-TR"/>
              <a:t>Uzm. Dr. Sadi Kemal A. ARSLAN        38.ULUSAL NEFROLOJİ KONRESİ GİRNE</a:t>
            </a:r>
          </a:p>
        </p:txBody>
      </p:sp>
      <p:sp>
        <p:nvSpPr>
          <p:cNvPr id="7" name="Slide Number Placeholder 6"/>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31017415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Tw Cen MT" panose="020B06020201040206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dirty="0"/>
              <a:t>Asıl metin stillerini düzenlemek için tıklayın</a:t>
            </a:r>
          </a:p>
        </p:txBody>
      </p:sp>
      <p:sp>
        <p:nvSpPr>
          <p:cNvPr id="4" name="Content Placeholder 3"/>
          <p:cNvSpPr>
            <a:spLocks noGrp="1"/>
          </p:cNvSpPr>
          <p:nvPr>
            <p:ph sz="half" idx="2"/>
          </p:nvPr>
        </p:nvSpPr>
        <p:spPr>
          <a:xfrm>
            <a:off x="1024128" y="2967788"/>
            <a:ext cx="4754880" cy="334157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Tw Cen MT" panose="020B0602020104020603"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tr-TR" dirty="0"/>
              <a:t>Asıl metin stillerini düzenlemek için tıklayın</a:t>
            </a:r>
          </a:p>
        </p:txBody>
      </p:sp>
      <p:sp>
        <p:nvSpPr>
          <p:cNvPr id="6" name="Content Placeholder 5"/>
          <p:cNvSpPr>
            <a:spLocks noGrp="1"/>
          </p:cNvSpPr>
          <p:nvPr>
            <p:ph sz="quarter" idx="4"/>
          </p:nvPr>
        </p:nvSpPr>
        <p:spPr>
          <a:xfrm>
            <a:off x="5990888" y="2967788"/>
            <a:ext cx="4754880" cy="334157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E9FD001-50C0-4AA4-A3D0-8AC60C3E862C}" type="datetime1">
              <a:rPr lang="tr-TR" smtClean="0"/>
              <a:t>17.10.2021</a:t>
            </a:fld>
            <a:endParaRPr lang="tr-TR"/>
          </a:p>
        </p:txBody>
      </p:sp>
      <p:sp>
        <p:nvSpPr>
          <p:cNvPr id="8" name="Footer Placeholder 7"/>
          <p:cNvSpPr>
            <a:spLocks noGrp="1"/>
          </p:cNvSpPr>
          <p:nvPr>
            <p:ph type="ftr" sz="quarter" idx="11"/>
          </p:nvPr>
        </p:nvSpPr>
        <p:spPr/>
        <p:txBody>
          <a:bodyPr/>
          <a:lstStyle/>
          <a:p>
            <a:r>
              <a:rPr lang="tr-TR"/>
              <a:t>Uzm. Dr. Sadi Kemal A. ARSLAN        38.ULUSAL NEFROLOJİ KONRESİ GİRNE</a:t>
            </a:r>
          </a:p>
        </p:txBody>
      </p:sp>
      <p:sp>
        <p:nvSpPr>
          <p:cNvPr id="9" name="Slide Number Placeholder 8"/>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35240000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0F10814-E865-47A0-93D5-4AE5989E6FA1}" type="datetime1">
              <a:rPr lang="tr-TR" smtClean="0"/>
              <a:t>17.10.2021</a:t>
            </a:fld>
            <a:endParaRPr lang="tr-TR"/>
          </a:p>
        </p:txBody>
      </p:sp>
      <p:sp>
        <p:nvSpPr>
          <p:cNvPr id="4" name="Footer Placeholder 3"/>
          <p:cNvSpPr>
            <a:spLocks noGrp="1"/>
          </p:cNvSpPr>
          <p:nvPr>
            <p:ph type="ftr" sz="quarter" idx="11"/>
          </p:nvPr>
        </p:nvSpPr>
        <p:spPr/>
        <p:txBody>
          <a:bodyPr/>
          <a:lstStyle/>
          <a:p>
            <a:r>
              <a:rPr lang="tr-TR"/>
              <a:t>Uzm. Dr. Sadi Kemal A. ARSLAN        38.ULUSAL NEFROLOJİ KONRESİ GİRNE</a:t>
            </a:r>
          </a:p>
        </p:txBody>
      </p:sp>
      <p:sp>
        <p:nvSpPr>
          <p:cNvPr id="5" name="Slide Number Placeholder 4"/>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28846958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BB5AFF-ED7A-4F77-ADAF-87DF1FD258C9}" type="datetime1">
              <a:rPr lang="tr-TR" smtClean="0"/>
              <a:t>17.10.2021</a:t>
            </a:fld>
            <a:endParaRPr lang="tr-TR"/>
          </a:p>
        </p:txBody>
      </p:sp>
      <p:sp>
        <p:nvSpPr>
          <p:cNvPr id="3" name="Footer Placeholder 2"/>
          <p:cNvSpPr>
            <a:spLocks noGrp="1"/>
          </p:cNvSpPr>
          <p:nvPr>
            <p:ph type="ftr" sz="quarter" idx="11"/>
          </p:nvPr>
        </p:nvSpPr>
        <p:spPr/>
        <p:txBody>
          <a:bodyPr/>
          <a:lstStyle/>
          <a:p>
            <a:r>
              <a:rPr lang="tr-TR"/>
              <a:t>Uzm. Dr. Sadi Kemal A. ARSLAN        38.ULUSAL NEFROLOJİ KONRESİ GİRNE</a:t>
            </a:r>
          </a:p>
        </p:txBody>
      </p:sp>
      <p:sp>
        <p:nvSpPr>
          <p:cNvPr id="4" name="Slide Number Placeholder 3"/>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19881346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tr-TR"/>
              <a:t>Asıl başlık stilini düzenlemek için tıklayın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C171C26D-F73E-4B95-9240-4532717317D9}" type="datetime1">
              <a:rPr lang="tr-TR" smtClean="0"/>
              <a:t>17.10.2021</a:t>
            </a:fld>
            <a:endParaRPr lang="tr-TR"/>
          </a:p>
        </p:txBody>
      </p:sp>
      <p:sp>
        <p:nvSpPr>
          <p:cNvPr id="6" name="Footer Placeholder 5"/>
          <p:cNvSpPr>
            <a:spLocks noGrp="1"/>
          </p:cNvSpPr>
          <p:nvPr>
            <p:ph type="ftr" sz="quarter" idx="11"/>
          </p:nvPr>
        </p:nvSpPr>
        <p:spPr/>
        <p:txBody>
          <a:bodyPr/>
          <a:lstStyle/>
          <a:p>
            <a:r>
              <a:rPr lang="tr-TR"/>
              <a:t>Uzm. Dr. Sadi Kemal A. ARSLAN        38.ULUSAL NEFROLOJİ KONRESİ GİRNE</a:t>
            </a:r>
          </a:p>
        </p:txBody>
      </p:sp>
      <p:sp>
        <p:nvSpPr>
          <p:cNvPr id="7" name="Slide Number Placeholder 6"/>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288454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C09BBB06-C034-4EA7-B074-AA67308AA0BF}" type="datetime1">
              <a:rPr lang="tr-TR" smtClean="0"/>
              <a:t>17.10.2021</a:t>
            </a:fld>
            <a:endParaRPr lang="tr-TR"/>
          </a:p>
        </p:txBody>
      </p:sp>
      <p:sp>
        <p:nvSpPr>
          <p:cNvPr id="6" name="Footer Placeholder 5"/>
          <p:cNvSpPr>
            <a:spLocks noGrp="1"/>
          </p:cNvSpPr>
          <p:nvPr>
            <p:ph type="ftr" sz="quarter" idx="11"/>
          </p:nvPr>
        </p:nvSpPr>
        <p:spPr/>
        <p:txBody>
          <a:bodyPr/>
          <a:lstStyle/>
          <a:p>
            <a:r>
              <a:rPr lang="tr-TR"/>
              <a:t>Uzm. Dr. Sadi Kemal A. ARSLAN        38.ULUSAL NEFROLOJİ KONRESİ GİRNE</a:t>
            </a:r>
          </a:p>
        </p:txBody>
      </p:sp>
      <p:sp>
        <p:nvSpPr>
          <p:cNvPr id="7" name="Slide Number Placeholder 6"/>
          <p:cNvSpPr>
            <a:spLocks noGrp="1"/>
          </p:cNvSpPr>
          <p:nvPr>
            <p:ph type="sldNum" sz="quarter" idx="12"/>
          </p:nvPr>
        </p:nvSpPr>
        <p:spPr/>
        <p:txBody>
          <a:bodyPr/>
          <a:lstStyle/>
          <a:p>
            <a:fld id="{7156C091-F6EE-4D18-A731-273068D2B1B3}" type="slidenum">
              <a:rPr lang="tr-TR" smtClean="0"/>
              <a:t>‹#›</a:t>
            </a:fld>
            <a:endParaRPr lang="tr-T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7715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FB336C6-85D1-43BC-B99A-1B2F89CADAF0}" type="datetime1">
              <a:rPr lang="tr-TR" smtClean="0"/>
              <a:t>17.10.2021</a:t>
            </a:fld>
            <a:endParaRPr lang="tr-TR"/>
          </a:p>
        </p:txBody>
      </p:sp>
      <p:sp>
        <p:nvSpPr>
          <p:cNvPr id="5" name="Footer Placeholder 4"/>
          <p:cNvSpPr>
            <a:spLocks noGrp="1"/>
          </p:cNvSpPr>
          <p:nvPr>
            <p:ph type="ftr" sz="quarter" idx="11"/>
          </p:nvPr>
        </p:nvSpPr>
        <p:spPr/>
        <p:txBody>
          <a:bodyPr/>
          <a:lstStyle/>
          <a:p>
            <a:r>
              <a:rPr lang="tr-TR"/>
              <a:t>Uzm. Dr. Sadi Kemal A. ARSLAN        38.ULUSAL NEFROLOJİ KONRESİ GİRNE</a:t>
            </a:r>
          </a:p>
        </p:txBody>
      </p:sp>
      <p:sp>
        <p:nvSpPr>
          <p:cNvPr id="6" name="Slide Number Placeholder 5"/>
          <p:cNvSpPr>
            <a:spLocks noGrp="1"/>
          </p:cNvSpPr>
          <p:nvPr>
            <p:ph type="sldNum" sz="quarter" idx="12"/>
          </p:nvPr>
        </p:nvSpPr>
        <p:spPr/>
        <p:txBody>
          <a:bodyPr/>
          <a:lstStyle/>
          <a:p>
            <a:fld id="{7156C091-F6EE-4D18-A731-273068D2B1B3}" type="slidenum">
              <a:rPr lang="tr-TR" smtClean="0"/>
              <a:t>‹#›</a:t>
            </a:fld>
            <a:endParaRPr lang="tr-TR"/>
          </a:p>
        </p:txBody>
      </p:sp>
    </p:spTree>
    <p:extLst>
      <p:ext uri="{BB962C8B-B14F-4D97-AF65-F5344CB8AC3E}">
        <p14:creationId xmlns:p14="http://schemas.microsoft.com/office/powerpoint/2010/main" val="2683967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627C2BCD-172B-4DBC-83FD-8E2C7AB3AA72}" type="datetime1">
              <a:rPr lang="tr-TR" smtClean="0"/>
              <a:t>17.10.2021</a:t>
            </a:fld>
            <a:endParaRPr lang="tr-TR"/>
          </a:p>
        </p:txBody>
      </p:sp>
      <p:sp>
        <p:nvSpPr>
          <p:cNvPr id="5" name="Footer Placeholder 4"/>
          <p:cNvSpPr>
            <a:spLocks noGrp="1"/>
          </p:cNvSpPr>
          <p:nvPr>
            <p:ph type="ftr" sz="quarter" idx="11"/>
          </p:nvPr>
        </p:nvSpPr>
        <p:spPr/>
        <p:txBody>
          <a:bodyPr/>
          <a:lstStyle/>
          <a:p>
            <a:r>
              <a:rPr lang="tr-TR"/>
              <a:t>Uzm. Dr. Sadi Kemal A. ARSLAN        38.ULUSAL NEFROLOJİ KONRESİ GİRNE</a:t>
            </a:r>
          </a:p>
        </p:txBody>
      </p:sp>
      <p:sp>
        <p:nvSpPr>
          <p:cNvPr id="6" name="Slide Number Placeholder 5"/>
          <p:cNvSpPr>
            <a:spLocks noGrp="1"/>
          </p:cNvSpPr>
          <p:nvPr>
            <p:ph type="sldNum" sz="quarter" idx="12"/>
          </p:nvPr>
        </p:nvSpPr>
        <p:spPr/>
        <p:txBody>
          <a:bodyPr/>
          <a:lstStyle/>
          <a:p>
            <a:fld id="{7156C091-F6EE-4D18-A731-273068D2B1B3}" type="slidenum">
              <a:rPr lang="tr-TR" smtClean="0"/>
              <a:t>‹#›</a:t>
            </a:fld>
            <a:endParaRPr lang="tr-T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41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3300"/>
        </a:solidFill>
        <a:effectLst/>
      </p:bgPr>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D0938B4-DF0E-4198-8B0A-CDF8E4FC4C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dirty="0"/>
              <a:t>Asıl başlık stilini düzenlemek için tıklayın</a:t>
            </a:r>
          </a:p>
        </p:txBody>
      </p:sp>
      <p:sp>
        <p:nvSpPr>
          <p:cNvPr id="3" name="Metin Yer Tutucusu 2">
            <a:extLst>
              <a:ext uri="{FF2B5EF4-FFF2-40B4-BE49-F238E27FC236}">
                <a16:creationId xmlns:a16="http://schemas.microsoft.com/office/drawing/2014/main" id="{C2F6F380-F58E-43BE-85CE-9EB78512D6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a:extLst>
              <a:ext uri="{FF2B5EF4-FFF2-40B4-BE49-F238E27FC236}">
                <a16:creationId xmlns:a16="http://schemas.microsoft.com/office/drawing/2014/main" id="{7910894B-2273-4F17-BE01-A45C0CCF9B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w Cen MT" panose="020B0602020104020603" pitchFamily="34" charset="0"/>
              </a:defRPr>
            </a:lvl1pPr>
          </a:lstStyle>
          <a:p>
            <a:fld id="{A2DC24A3-508E-42A1-9E9B-4651005FF280}" type="datetime1">
              <a:rPr lang="tr-TR" smtClean="0"/>
              <a:t>17.10.2021</a:t>
            </a:fld>
            <a:endParaRPr lang="tr-TR" dirty="0"/>
          </a:p>
        </p:txBody>
      </p:sp>
      <p:sp>
        <p:nvSpPr>
          <p:cNvPr id="5" name="Alt Bilgi Yer Tutucusu 4">
            <a:extLst>
              <a:ext uri="{FF2B5EF4-FFF2-40B4-BE49-F238E27FC236}">
                <a16:creationId xmlns:a16="http://schemas.microsoft.com/office/drawing/2014/main" id="{668B9954-4A89-49E5-851F-590FA2224E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w Cen MT" panose="020B0602020104020603" pitchFamily="34" charset="0"/>
              </a:defRPr>
            </a:lvl1pPr>
          </a:lstStyle>
          <a:p>
            <a:r>
              <a:rPr lang="tr-TR"/>
              <a:t>Uzm. Dr. Sadi Kemal A. ARSLAN        38.ULUSAL NEFROLOJİ KONRESİ GİRNE</a:t>
            </a:r>
            <a:endParaRPr lang="tr-TR" dirty="0"/>
          </a:p>
        </p:txBody>
      </p:sp>
      <p:sp>
        <p:nvSpPr>
          <p:cNvPr id="6" name="Slayt Numarası Yer Tutucusu 5">
            <a:extLst>
              <a:ext uri="{FF2B5EF4-FFF2-40B4-BE49-F238E27FC236}">
                <a16:creationId xmlns:a16="http://schemas.microsoft.com/office/drawing/2014/main" id="{04854404-9586-4A2A-BF7F-9857F57AB1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w Cen MT" panose="020B0602020104020603" pitchFamily="34" charset="0"/>
              </a:defRPr>
            </a:lvl1pPr>
          </a:lstStyle>
          <a:p>
            <a:fld id="{0A88A37F-ABC7-435E-A234-4566EAC257CE}" type="slidenum">
              <a:rPr lang="tr-TR" smtClean="0"/>
              <a:pPr/>
              <a:t>‹#›</a:t>
            </a:fld>
            <a:endParaRPr lang="tr-TR" dirty="0"/>
          </a:p>
        </p:txBody>
      </p:sp>
      <p:sp>
        <p:nvSpPr>
          <p:cNvPr id="7" name="Oval 6">
            <a:extLst>
              <a:ext uri="{FF2B5EF4-FFF2-40B4-BE49-F238E27FC236}">
                <a16:creationId xmlns:a16="http://schemas.microsoft.com/office/drawing/2014/main" id="{78CE3606-9783-4748-A09F-7BB98D09BEAB}"/>
              </a:ext>
            </a:extLst>
          </p:cNvPr>
          <p:cNvSpPr/>
          <p:nvPr userDrawn="1"/>
        </p:nvSpPr>
        <p:spPr>
          <a:xfrm>
            <a:off x="8153400" y="4041058"/>
            <a:ext cx="3615813" cy="2270842"/>
          </a:xfrm>
          <a:prstGeom prst="ellipse">
            <a:avLst/>
          </a:prstGeom>
          <a:blipFill>
            <a:blip r:embed="rId13">
              <a:extLst>
                <a:ext uri="{28A0092B-C50C-407E-A947-70E740481C1C}">
                  <a14:useLocalDpi xmlns:a14="http://schemas.microsoft.com/office/drawing/2010/main" val="0"/>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Tw Cen MT" panose="020B0602020104020603" pitchFamily="34" charset="0"/>
            </a:endParaRPr>
          </a:p>
        </p:txBody>
      </p:sp>
    </p:spTree>
    <p:extLst>
      <p:ext uri="{BB962C8B-B14F-4D97-AF65-F5344CB8AC3E}">
        <p14:creationId xmlns:p14="http://schemas.microsoft.com/office/powerpoint/2010/main" val="210253456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p:txStyles>
    <p:titleStyle>
      <a:lvl1pPr algn="l" defTabSz="914400" rtl="0" eaLnBrk="1" latinLnBrk="0" hangingPunct="1">
        <a:lnSpc>
          <a:spcPct val="90000"/>
        </a:lnSpc>
        <a:spcBef>
          <a:spcPct val="0"/>
        </a:spcBef>
        <a:buNone/>
        <a:defRPr sz="4400" kern="1200">
          <a:solidFill>
            <a:schemeClr val="tx1"/>
          </a:solidFill>
          <a:latin typeface="Tw Cen MT" panose="020B06020201040206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3300"/>
        </a:solidFill>
        <a:effectLst/>
      </p:bgPr>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BF1C629D-B19D-4AE1-B465-03AAAA6BE1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dirty="0"/>
              <a:t>Asıl başlık stilini düzenlemek için tıklayın</a:t>
            </a:r>
          </a:p>
        </p:txBody>
      </p:sp>
      <p:sp>
        <p:nvSpPr>
          <p:cNvPr id="3" name="Metin Yer Tutucusu 2">
            <a:extLst>
              <a:ext uri="{FF2B5EF4-FFF2-40B4-BE49-F238E27FC236}">
                <a16:creationId xmlns:a16="http://schemas.microsoft.com/office/drawing/2014/main" id="{42BEB304-421A-43A5-85AC-459EC8D37124}"/>
              </a:ext>
            </a:extLst>
          </p:cNvPr>
          <p:cNvSpPr>
            <a:spLocks noGrp="1"/>
          </p:cNvSpPr>
          <p:nvPr>
            <p:ph type="body" idx="1"/>
          </p:nvPr>
        </p:nvSpPr>
        <p:spPr>
          <a:xfrm>
            <a:off x="838200" y="1825625"/>
            <a:ext cx="1770089" cy="1846965"/>
          </a:xfrm>
          <a:prstGeom prst="rect">
            <a:avLst/>
          </a:prstGeom>
        </p:spPr>
        <p:txBody>
          <a:bodyPr vert="horz" lIns="91440" tIns="45720" rIns="91440" bIns="45720" rtlCol="0">
            <a:normAutofit/>
          </a:body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a:extLst>
              <a:ext uri="{FF2B5EF4-FFF2-40B4-BE49-F238E27FC236}">
                <a16:creationId xmlns:a16="http://schemas.microsoft.com/office/drawing/2014/main" id="{0B3A9AB5-D682-4028-A481-05437D4521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w Cen MT" panose="020B0602020104020603" pitchFamily="34" charset="0"/>
              </a:defRPr>
            </a:lvl1pPr>
          </a:lstStyle>
          <a:p>
            <a:fld id="{D91FFB2E-AB50-4024-A333-D2AF7AA1ACE0}" type="datetime1">
              <a:rPr lang="tr-TR" smtClean="0"/>
              <a:t>17.10.2021</a:t>
            </a:fld>
            <a:endParaRPr lang="tr-TR" dirty="0"/>
          </a:p>
        </p:txBody>
      </p:sp>
      <p:sp>
        <p:nvSpPr>
          <p:cNvPr id="5" name="Alt Bilgi Yer Tutucusu 4">
            <a:extLst>
              <a:ext uri="{FF2B5EF4-FFF2-40B4-BE49-F238E27FC236}">
                <a16:creationId xmlns:a16="http://schemas.microsoft.com/office/drawing/2014/main" id="{A6B02DBD-D600-4DB4-B070-3CE8366091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w Cen MT" panose="020B0602020104020603" pitchFamily="34" charset="0"/>
              </a:defRPr>
            </a:lvl1pPr>
          </a:lstStyle>
          <a:p>
            <a:r>
              <a:rPr lang="tr-TR"/>
              <a:t>Uzm. Dr. Sadi Kemal A. ARSLAN        38.ULUSAL NEFROLOJİ KONRESİ GİRNE</a:t>
            </a:r>
            <a:endParaRPr lang="tr-TR" dirty="0"/>
          </a:p>
        </p:txBody>
      </p:sp>
      <p:sp>
        <p:nvSpPr>
          <p:cNvPr id="6" name="Slayt Numarası Yer Tutucusu 5">
            <a:extLst>
              <a:ext uri="{FF2B5EF4-FFF2-40B4-BE49-F238E27FC236}">
                <a16:creationId xmlns:a16="http://schemas.microsoft.com/office/drawing/2014/main" id="{091227E6-D01D-4711-8426-F8098EFED6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w Cen MT" panose="020B0602020104020603" pitchFamily="34" charset="0"/>
              </a:defRPr>
            </a:lvl1pPr>
          </a:lstStyle>
          <a:p>
            <a:fld id="{7156C091-F6EE-4D18-A731-273068D2B1B3}" type="slidenum">
              <a:rPr lang="tr-TR" smtClean="0"/>
              <a:pPr/>
              <a:t>‹#›</a:t>
            </a:fld>
            <a:endParaRPr lang="tr-TR" dirty="0"/>
          </a:p>
        </p:txBody>
      </p:sp>
    </p:spTree>
    <p:extLst>
      <p:ext uri="{BB962C8B-B14F-4D97-AF65-F5344CB8AC3E}">
        <p14:creationId xmlns:p14="http://schemas.microsoft.com/office/powerpoint/2010/main" val="51976962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74" r:id="rId12"/>
  </p:sldLayoutIdLst>
  <p:hf hdr="0"/>
  <p:txStyles>
    <p:titleStyle>
      <a:lvl1pPr algn="l" defTabSz="914400" rtl="0" eaLnBrk="1" latinLnBrk="0" hangingPunct="1">
        <a:lnSpc>
          <a:spcPct val="90000"/>
        </a:lnSpc>
        <a:spcBef>
          <a:spcPct val="0"/>
        </a:spcBef>
        <a:buNone/>
        <a:defRPr sz="4400" kern="1200">
          <a:solidFill>
            <a:schemeClr val="tx1"/>
          </a:solidFill>
          <a:latin typeface="Tw Cen MT" panose="020B06020201040206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tr-TR" dirty="0"/>
              <a:t>Asıl başlık stilini düzenlemek için tıklayın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Tw Cen MT" panose="020B0602020104020603" pitchFamily="34" charset="0"/>
              </a:defRPr>
            </a:lvl1pPr>
          </a:lstStyle>
          <a:p>
            <a:fld id="{DE15CDE6-CAE0-4FEB-975E-C2388094E0DF}" type="datetime1">
              <a:rPr lang="tr-TR" smtClean="0"/>
              <a:t>17.10.2021</a:t>
            </a:fld>
            <a:endParaRPr lang="tr-TR"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Tw Cen MT" panose="020B0602020104020603" pitchFamily="34" charset="0"/>
              </a:defRPr>
            </a:lvl1pPr>
          </a:lstStyle>
          <a:p>
            <a:r>
              <a:rPr lang="tr-TR"/>
              <a:t>Uzm. Dr. Sadi Kemal A. ARSLAN        38.ULUSAL NEFROLOJİ KONRESİ GİRNE</a:t>
            </a:r>
            <a:endParaRPr lang="tr-TR"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Tw Cen MT" panose="020B0602020104020603" pitchFamily="34" charset="0"/>
              </a:defRPr>
            </a:lvl1pPr>
          </a:lstStyle>
          <a:p>
            <a:fld id="{0A88A37F-ABC7-435E-A234-4566EAC257CE}" type="slidenum">
              <a:rPr lang="tr-TR" smtClean="0"/>
              <a:pPr/>
              <a:t>‹#›</a:t>
            </a:fld>
            <a:endParaRPr lang="tr-TR"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5230067"/>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hdr="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Tw Cen MT" panose="020B0602020104020603" pitchFamily="34" charset="0"/>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Tw Cen MT" panose="020B0602020104020603" pitchFamily="34" charset="0"/>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Tw Cen MT" panose="020B0602020104020603" pitchFamily="34" charset="0"/>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Tw Cen MT" panose="020B0602020104020603" pitchFamily="34" charset="0"/>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Tw Cen MT" panose="020B0602020104020603" pitchFamily="34" charset="0"/>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Tw Cen MT" panose="020B0602020104020603" pitchFamily="34" charset="0"/>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3.jpeg"/><Relationship Id="rId1" Type="http://schemas.openxmlformats.org/officeDocument/2006/relationships/slideLayout" Target="../slideLayouts/slideLayout2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png"/><Relationship Id="rId1" Type="http://schemas.openxmlformats.org/officeDocument/2006/relationships/slideLayout" Target="../slideLayouts/slideLayout3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8.jp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0.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32.xml"/><Relationship Id="rId4" Type="http://schemas.openxmlformats.org/officeDocument/2006/relationships/hyperlink" Target="mailto:dihedtr@yahoo.com.t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Kumaş, üstü örtülü kırmızı masa içeren resim&#10;&#10;Otomatik oluşturulan açıklama">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graphicFrame>
        <p:nvGraphicFramePr>
          <p:cNvPr id="9" name="Diyagram 8">
            <a:extLst>
              <a:ext uri="{FF2B5EF4-FFF2-40B4-BE49-F238E27FC236}">
                <a16:creationId xmlns:a16="http://schemas.microsoft.com/office/drawing/2014/main" id="{B95E4A61-FCC5-4A70-9486-16C5A3FD0393}"/>
              </a:ext>
            </a:extLst>
          </p:cNvPr>
          <p:cNvGraphicFramePr/>
          <p:nvPr>
            <p:extLst>
              <p:ext uri="{D42A27DB-BD31-4B8C-83A1-F6EECF244321}">
                <p14:modId xmlns:p14="http://schemas.microsoft.com/office/powerpoint/2010/main" val="3334023902"/>
              </p:ext>
            </p:extLst>
          </p:nvPr>
        </p:nvGraphicFramePr>
        <p:xfrm>
          <a:off x="588774" y="3477304"/>
          <a:ext cx="7493191" cy="21033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yagram 9">
            <a:extLst>
              <a:ext uri="{FF2B5EF4-FFF2-40B4-BE49-F238E27FC236}">
                <a16:creationId xmlns:a16="http://schemas.microsoft.com/office/drawing/2014/main" id="{15F3F4B1-D4F8-4055-884F-78A20ED1B3B1}"/>
              </a:ext>
            </a:extLst>
          </p:cNvPr>
          <p:cNvGraphicFramePr/>
          <p:nvPr>
            <p:extLst>
              <p:ext uri="{D42A27DB-BD31-4B8C-83A1-F6EECF244321}">
                <p14:modId xmlns:p14="http://schemas.microsoft.com/office/powerpoint/2010/main" val="21810890"/>
              </p:ext>
            </p:extLst>
          </p:nvPr>
        </p:nvGraphicFramePr>
        <p:xfrm>
          <a:off x="588774" y="5636267"/>
          <a:ext cx="6779436" cy="116607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7" name="Google Shape;107;p13">
            <a:extLst>
              <a:ext uri="{FF2B5EF4-FFF2-40B4-BE49-F238E27FC236}">
                <a16:creationId xmlns:a16="http://schemas.microsoft.com/office/drawing/2014/main" id="{88F6C657-DD5E-4981-9143-E8D94BDE9CAA}"/>
              </a:ext>
            </a:extLst>
          </p:cNvPr>
          <p:cNvPicPr/>
          <p:nvPr/>
        </p:nvPicPr>
        <p:blipFill>
          <a:blip r:embed="rId13">
            <a:alphaModFix/>
          </a:blip>
          <a:srcRect/>
          <a:stretch/>
        </p:blipFill>
        <p:spPr bwMode="auto">
          <a:xfrm>
            <a:off x="1311653" y="3505135"/>
            <a:ext cx="2109399" cy="2103302"/>
          </a:xfrm>
          <a:prstGeom prst="rect">
            <a:avLst/>
          </a:prstGeom>
          <a:noFill/>
          <a:ln>
            <a:noFill/>
          </a:ln>
        </p:spPr>
      </p:pic>
    </p:spTree>
    <p:extLst>
      <p:ext uri="{BB962C8B-B14F-4D97-AF65-F5344CB8AC3E}">
        <p14:creationId xmlns:p14="http://schemas.microsoft.com/office/powerpoint/2010/main" val="17366931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107;p13">
            <a:extLst>
              <a:ext uri="{FF2B5EF4-FFF2-40B4-BE49-F238E27FC236}">
                <a16:creationId xmlns:a16="http://schemas.microsoft.com/office/drawing/2014/main" id="{190A9557-7774-429F-A9ED-FA803AB9291D}"/>
              </a:ext>
            </a:extLst>
          </p:cNvPr>
          <p:cNvPicPr/>
          <p:nvPr/>
        </p:nvPicPr>
        <p:blipFill>
          <a:blip r:embed="rId4">
            <a:alphaModFix/>
          </a:blip>
          <a:srcRect/>
          <a:stretch/>
        </p:blipFill>
        <p:spPr bwMode="auto">
          <a:xfrm>
            <a:off x="9355722" y="4754698"/>
            <a:ext cx="2109399" cy="2103302"/>
          </a:xfrm>
          <a:prstGeom prst="rect">
            <a:avLst/>
          </a:prstGeom>
          <a:noFill/>
          <a:ln>
            <a:noFill/>
          </a:ln>
        </p:spPr>
      </p:pic>
      <p:pic>
        <p:nvPicPr>
          <p:cNvPr id="6" name="GGCFwuAhc0TEB9uc">
            <a:hlinkClick r:id="" action="ppaction://media"/>
            <a:extLst>
              <a:ext uri="{FF2B5EF4-FFF2-40B4-BE49-F238E27FC236}">
                <a16:creationId xmlns:a16="http://schemas.microsoft.com/office/drawing/2014/main" id="{8CEAF347-E2FC-4227-9CA1-A2099AC909D8}"/>
              </a:ext>
            </a:extLst>
          </p:cNvPr>
          <p:cNvPicPr>
            <a:picLocks noGrp="1" noChangeAspect="1"/>
          </p:cNvPicPr>
          <p:nvPr>
            <p:ph type="pic" idx="1"/>
            <a:videoFile r:link="rId2"/>
            <p:extLst>
              <p:ext uri="{DAA4B4D4-6D71-4841-9C94-3DE7FCFB9230}">
                <p14:media xmlns:p14="http://schemas.microsoft.com/office/powerpoint/2010/main" r:embed="rId1"/>
              </p:ext>
            </p:extLst>
          </p:nvPr>
        </p:nvPicPr>
        <p:blipFill>
          <a:blip r:embed="rId5"/>
          <a:srcRect l="10541" r="10541"/>
          <a:stretch>
            <a:fillRect/>
          </a:stretch>
        </p:blipFill>
        <p:spPr>
          <a:xfrm>
            <a:off x="612647" y="386176"/>
            <a:ext cx="7438613" cy="557896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3" name="Veri Yer Tutucusu 2">
            <a:extLst>
              <a:ext uri="{FF2B5EF4-FFF2-40B4-BE49-F238E27FC236}">
                <a16:creationId xmlns:a16="http://schemas.microsoft.com/office/drawing/2014/main" id="{9FE9DC42-5374-46F8-8C97-1284A1FA158C}"/>
              </a:ext>
            </a:extLst>
          </p:cNvPr>
          <p:cNvSpPr>
            <a:spLocks noGrp="1"/>
          </p:cNvSpPr>
          <p:nvPr>
            <p:ph type="dt" sz="half" idx="10"/>
          </p:nvPr>
        </p:nvSpPr>
        <p:spPr/>
        <p:txBody>
          <a:bodyPr/>
          <a:lstStyle/>
          <a:p>
            <a:pPr rtl="0"/>
            <a:fld id="{73C4F6A2-8FC9-4F75-B700-BB41FA2DDFA3}" type="datetime1">
              <a:rPr lang="tr-TR" smtClean="0"/>
              <a:t>17.10.2021</a:t>
            </a:fld>
            <a:endParaRPr lang="en-US" dirty="0"/>
          </a:p>
        </p:txBody>
      </p:sp>
      <p:sp>
        <p:nvSpPr>
          <p:cNvPr id="9" name="Alt Bilgi Yer Tutucusu 8">
            <a:extLst>
              <a:ext uri="{FF2B5EF4-FFF2-40B4-BE49-F238E27FC236}">
                <a16:creationId xmlns:a16="http://schemas.microsoft.com/office/drawing/2014/main" id="{69E1AA4D-B134-44D9-8550-5BEB4C74E672}"/>
              </a:ext>
            </a:extLst>
          </p:cNvPr>
          <p:cNvSpPr>
            <a:spLocks noGrp="1"/>
          </p:cNvSpPr>
          <p:nvPr>
            <p:ph type="ftr" sz="quarter" idx="11"/>
          </p:nvPr>
        </p:nvSpPr>
        <p:spPr>
          <a:xfrm>
            <a:off x="612648" y="6035040"/>
            <a:ext cx="4199195" cy="365760"/>
          </a:xfrm>
        </p:spPr>
        <p:txBody>
          <a:bodyPr/>
          <a:lstStyle/>
          <a:p>
            <a:pPr algn="ctr" rtl="0"/>
            <a:r>
              <a:rPr lang="en-US" dirty="0" err="1"/>
              <a:t>Uzm</a:t>
            </a:r>
            <a:r>
              <a:rPr lang="en-US" dirty="0"/>
              <a:t>. Dr. </a:t>
            </a:r>
            <a:r>
              <a:rPr lang="en-US" dirty="0" err="1"/>
              <a:t>Sadi</a:t>
            </a:r>
            <a:r>
              <a:rPr lang="en-US" dirty="0"/>
              <a:t> Kemal A. ARSLAN        38.ULUSAL NEFROLOJİ KONRESİ GİRNE</a:t>
            </a:r>
          </a:p>
        </p:txBody>
      </p:sp>
      <p:sp>
        <p:nvSpPr>
          <p:cNvPr id="15" name="Slayt Numarası Yer Tutucusu 14">
            <a:extLst>
              <a:ext uri="{FF2B5EF4-FFF2-40B4-BE49-F238E27FC236}">
                <a16:creationId xmlns:a16="http://schemas.microsoft.com/office/drawing/2014/main" id="{94AB07F4-6BF1-4CD6-9E55-BBFCCD4EE1EA}"/>
              </a:ext>
            </a:extLst>
          </p:cNvPr>
          <p:cNvSpPr>
            <a:spLocks noGrp="1"/>
          </p:cNvSpPr>
          <p:nvPr>
            <p:ph type="sldNum" sz="quarter" idx="12"/>
          </p:nvPr>
        </p:nvSpPr>
        <p:spPr/>
        <p:txBody>
          <a:bodyPr/>
          <a:lstStyle/>
          <a:p>
            <a:pPr rtl="0"/>
            <a:fld id="{34B7E4EF-A1BD-40F4-AB7B-04F084DD991D}" type="slidenum">
              <a:rPr lang="en-US" smtClean="0"/>
              <a:t>2</a:t>
            </a:fld>
            <a:endParaRPr lang="en-US"/>
          </a:p>
        </p:txBody>
      </p:sp>
      <p:sp>
        <p:nvSpPr>
          <p:cNvPr id="4" name="Dikdörtgen 3">
            <a:extLst>
              <a:ext uri="{FF2B5EF4-FFF2-40B4-BE49-F238E27FC236}">
                <a16:creationId xmlns:a16="http://schemas.microsoft.com/office/drawing/2014/main" id="{0826ACA9-4557-460D-9AF5-2FE794868B79}"/>
              </a:ext>
            </a:extLst>
          </p:cNvPr>
          <p:cNvSpPr/>
          <p:nvPr/>
        </p:nvSpPr>
        <p:spPr>
          <a:xfrm>
            <a:off x="8184232" y="291548"/>
            <a:ext cx="3762928" cy="1134916"/>
          </a:xfrm>
          <a:prstGeom prst="rect">
            <a:avLst/>
          </a:prstGeom>
        </p:spPr>
        <p:txBody>
          <a:bodyPr/>
          <a:lstStyle/>
          <a:p>
            <a:pPr lvl="0" algn="ctr"/>
            <a:endParaRPr lang="tr-TR" sz="3600" b="0" i="0" baseline="0" dirty="0">
              <a:latin typeface="Tw Cen MT" panose="020B0602020104020603" pitchFamily="34" charset="0"/>
            </a:endParaRPr>
          </a:p>
          <a:p>
            <a:pPr lvl="0" algn="ctr"/>
            <a:r>
              <a:rPr lang="tr-TR" sz="3600" b="0" i="0" baseline="0" dirty="0">
                <a:solidFill>
                  <a:schemeClr val="bg1"/>
                </a:solidFill>
                <a:latin typeface="Tw Cen MT" panose="020B0602020104020603" pitchFamily="34" charset="0"/>
              </a:rPr>
              <a:t>SUNUM PLANI</a:t>
            </a:r>
            <a:endParaRPr lang="tr-TR" sz="3600" dirty="0">
              <a:solidFill>
                <a:schemeClr val="bg1"/>
              </a:solidFill>
              <a:latin typeface="Tw Cen MT" panose="020B0602020104020603" pitchFamily="34" charset="0"/>
            </a:endParaRPr>
          </a:p>
        </p:txBody>
      </p:sp>
      <p:sp>
        <p:nvSpPr>
          <p:cNvPr id="5" name="Dikdörtgen 4">
            <a:extLst>
              <a:ext uri="{FF2B5EF4-FFF2-40B4-BE49-F238E27FC236}">
                <a16:creationId xmlns:a16="http://schemas.microsoft.com/office/drawing/2014/main" id="{E3CC015F-F1B7-47C3-B551-BCE8305A58C3}"/>
              </a:ext>
            </a:extLst>
          </p:cNvPr>
          <p:cNvSpPr/>
          <p:nvPr/>
        </p:nvSpPr>
        <p:spPr>
          <a:xfrm>
            <a:off x="8184231" y="1603512"/>
            <a:ext cx="3762929" cy="3337655"/>
          </a:xfrm>
          <a:prstGeom prst="rect">
            <a:avLst/>
          </a:prstGeom>
        </p:spPr>
        <p:txBody>
          <a:bodyPr/>
          <a:lstStyle/>
          <a:p>
            <a:pPr lvl="0"/>
            <a:endParaRPr lang="tr-TR" sz="2800" dirty="0">
              <a:latin typeface="Tw Cen MT" panose="020B0602020104020603" pitchFamily="34" charset="0"/>
            </a:endParaRPr>
          </a:p>
          <a:p>
            <a:pPr lvl="0"/>
            <a:r>
              <a:rPr lang="tr-TR" sz="2800" dirty="0">
                <a:solidFill>
                  <a:schemeClr val="bg1"/>
                </a:solidFill>
                <a:latin typeface="Tw Cen MT" panose="020B0602020104020603" pitchFamily="34" charset="0"/>
              </a:rPr>
              <a:t>Diyaliz Hekimi Olmak</a:t>
            </a:r>
          </a:p>
          <a:p>
            <a:pPr lvl="0"/>
            <a:endParaRPr lang="tr-TR" sz="2800" dirty="0">
              <a:solidFill>
                <a:schemeClr val="bg1"/>
              </a:solidFill>
              <a:latin typeface="Tw Cen MT" panose="020B0602020104020603" pitchFamily="34" charset="0"/>
            </a:endParaRPr>
          </a:p>
          <a:p>
            <a:pPr lvl="0"/>
            <a:r>
              <a:rPr lang="tr-TR" sz="2800" dirty="0">
                <a:solidFill>
                  <a:schemeClr val="bg1"/>
                </a:solidFill>
                <a:latin typeface="Tw Cen MT" panose="020B0602020104020603" pitchFamily="34" charset="0"/>
              </a:rPr>
              <a:t>Çalışma koşulları</a:t>
            </a:r>
          </a:p>
          <a:p>
            <a:pPr lvl="0"/>
            <a:endParaRPr lang="tr-TR" sz="2800" dirty="0">
              <a:solidFill>
                <a:schemeClr val="bg1"/>
              </a:solidFill>
              <a:latin typeface="Tw Cen MT" panose="020B0602020104020603" pitchFamily="34" charset="0"/>
            </a:endParaRPr>
          </a:p>
          <a:p>
            <a:pPr lvl="0"/>
            <a:r>
              <a:rPr lang="tr-TR" sz="2800" dirty="0">
                <a:solidFill>
                  <a:schemeClr val="bg1"/>
                </a:solidFill>
                <a:latin typeface="Tw Cen MT" panose="020B0602020104020603" pitchFamily="34" charset="0"/>
              </a:rPr>
              <a:t>Çözüme dair</a:t>
            </a:r>
          </a:p>
        </p:txBody>
      </p:sp>
    </p:spTree>
    <p:extLst>
      <p:ext uri="{BB962C8B-B14F-4D97-AF65-F5344CB8AC3E}">
        <p14:creationId xmlns:p14="http://schemas.microsoft.com/office/powerpoint/2010/main" val="3623755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9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aşlık 9">
            <a:extLst>
              <a:ext uri="{FF2B5EF4-FFF2-40B4-BE49-F238E27FC236}">
                <a16:creationId xmlns:a16="http://schemas.microsoft.com/office/drawing/2014/main" id="{47E15973-EBA8-444D-AFCB-0613F284E8A3}"/>
              </a:ext>
            </a:extLst>
          </p:cNvPr>
          <p:cNvSpPr>
            <a:spLocks noGrp="1"/>
          </p:cNvSpPr>
          <p:nvPr>
            <p:ph type="title"/>
          </p:nvPr>
        </p:nvSpPr>
        <p:spPr/>
        <p:txBody>
          <a:bodyPr>
            <a:normAutofit/>
          </a:bodyPr>
          <a:lstStyle/>
          <a:p>
            <a:pPr algn="ctr"/>
            <a:r>
              <a:rPr lang="tr-TR" sz="3600" baseline="0" dirty="0">
                <a:solidFill>
                  <a:schemeClr val="bg1"/>
                </a:solidFill>
              </a:rPr>
              <a:t>İklim, ÇEVRE, </a:t>
            </a:r>
            <a:r>
              <a:rPr lang="tr-TR" sz="3600" baseline="0">
                <a:solidFill>
                  <a:schemeClr val="bg1"/>
                </a:solidFill>
              </a:rPr>
              <a:t>su, HEMODİYALİZ </a:t>
            </a:r>
            <a:br>
              <a:rPr lang="tr-TR" sz="3600" dirty="0"/>
            </a:br>
            <a:endParaRPr lang="tr-TR" sz="3600" dirty="0"/>
          </a:p>
        </p:txBody>
      </p:sp>
      <p:sp>
        <p:nvSpPr>
          <p:cNvPr id="9" name="İçerik Yer Tutucusu 8">
            <a:extLst>
              <a:ext uri="{FF2B5EF4-FFF2-40B4-BE49-F238E27FC236}">
                <a16:creationId xmlns:a16="http://schemas.microsoft.com/office/drawing/2014/main" id="{38B610D2-C92F-4503-B3DC-43B93701ECDD}"/>
              </a:ext>
            </a:extLst>
          </p:cNvPr>
          <p:cNvSpPr>
            <a:spLocks noGrp="1"/>
          </p:cNvSpPr>
          <p:nvPr>
            <p:ph idx="1"/>
          </p:nvPr>
        </p:nvSpPr>
        <p:spPr/>
        <p:txBody>
          <a:bodyPr>
            <a:normAutofit/>
          </a:bodyPr>
          <a:lstStyle/>
          <a:p>
            <a:pPr lvl="0" algn="l"/>
            <a:r>
              <a:rPr lang="tr-TR" b="0" i="0" dirty="0">
                <a:solidFill>
                  <a:schemeClr val="bg1"/>
                </a:solidFill>
              </a:rPr>
              <a:t>~850</a:t>
            </a:r>
            <a:endParaRPr lang="tr-TR" dirty="0">
              <a:solidFill>
                <a:schemeClr val="bg1"/>
              </a:solidFill>
            </a:endParaRPr>
          </a:p>
          <a:p>
            <a:pPr lvl="0" algn="l"/>
            <a:r>
              <a:rPr lang="tr-TR" b="0" i="0" dirty="0">
                <a:solidFill>
                  <a:schemeClr val="bg1"/>
                </a:solidFill>
              </a:rPr>
              <a:t>133 </a:t>
            </a:r>
            <a:r>
              <a:rPr lang="tr-TR" b="0" i="0" dirty="0" err="1">
                <a:solidFill>
                  <a:schemeClr val="bg1"/>
                </a:solidFill>
              </a:rPr>
              <a:t>lt</a:t>
            </a:r>
            <a:r>
              <a:rPr lang="tr-TR" b="0" i="0" dirty="0">
                <a:solidFill>
                  <a:schemeClr val="bg1"/>
                </a:solidFill>
              </a:rPr>
              <a:t> havuç</a:t>
            </a:r>
            <a:endParaRPr lang="tr-TR" dirty="0">
              <a:solidFill>
                <a:schemeClr val="bg1"/>
              </a:solidFill>
            </a:endParaRPr>
          </a:p>
          <a:p>
            <a:pPr lvl="0" algn="l"/>
            <a:r>
              <a:rPr lang="tr-TR" dirty="0">
                <a:solidFill>
                  <a:schemeClr val="bg1"/>
                </a:solidFill>
              </a:rPr>
              <a:t>184 </a:t>
            </a:r>
            <a:r>
              <a:rPr lang="tr-TR" dirty="0" err="1">
                <a:solidFill>
                  <a:schemeClr val="bg1"/>
                </a:solidFill>
              </a:rPr>
              <a:t>lt</a:t>
            </a:r>
            <a:r>
              <a:rPr lang="tr-TR" dirty="0">
                <a:solidFill>
                  <a:schemeClr val="bg1"/>
                </a:solidFill>
              </a:rPr>
              <a:t> domates</a:t>
            </a:r>
          </a:p>
          <a:p>
            <a:pPr lvl="0" algn="l"/>
            <a:r>
              <a:rPr lang="tr-TR" b="0" i="0" dirty="0">
                <a:solidFill>
                  <a:schemeClr val="bg1"/>
                </a:solidFill>
              </a:rPr>
              <a:t>1000 </a:t>
            </a:r>
            <a:r>
              <a:rPr lang="tr-TR" b="0" i="0" dirty="0" err="1">
                <a:solidFill>
                  <a:schemeClr val="bg1"/>
                </a:solidFill>
              </a:rPr>
              <a:t>lt</a:t>
            </a:r>
            <a:r>
              <a:rPr lang="tr-TR" b="0" i="0" dirty="0">
                <a:solidFill>
                  <a:schemeClr val="bg1"/>
                </a:solidFill>
              </a:rPr>
              <a:t> buğday </a:t>
            </a:r>
            <a:endParaRPr lang="tr-TR" dirty="0">
              <a:solidFill>
                <a:schemeClr val="bg1"/>
              </a:solidFill>
            </a:endParaRPr>
          </a:p>
          <a:p>
            <a:pPr lvl="0" algn="l"/>
            <a:r>
              <a:rPr lang="tr-TR" b="0" i="0" dirty="0">
                <a:solidFill>
                  <a:schemeClr val="bg1"/>
                </a:solidFill>
              </a:rPr>
              <a:t>15,5 ton </a:t>
            </a:r>
            <a:r>
              <a:rPr lang="tr-TR" b="0" i="0" dirty="0" err="1">
                <a:solidFill>
                  <a:schemeClr val="bg1"/>
                </a:solidFill>
              </a:rPr>
              <a:t>k.e</a:t>
            </a:r>
            <a:r>
              <a:rPr lang="tr-TR" b="0" i="0" dirty="0">
                <a:solidFill>
                  <a:schemeClr val="bg1"/>
                </a:solidFill>
              </a:rPr>
              <a:t>. </a:t>
            </a:r>
            <a:r>
              <a:rPr lang="it-IT" b="0" i="0" dirty="0">
                <a:solidFill>
                  <a:schemeClr val="bg1"/>
                </a:solidFill>
              </a:rPr>
              <a:t>27 kg CO2 eşdeğeri sera gazı</a:t>
            </a:r>
            <a:r>
              <a:rPr lang="tr-TR" b="0" i="0" dirty="0">
                <a:solidFill>
                  <a:schemeClr val="bg1"/>
                </a:solidFill>
              </a:rPr>
              <a:t> </a:t>
            </a:r>
            <a:r>
              <a:rPr lang="tr-TR" b="0" i="0" dirty="0" err="1">
                <a:solidFill>
                  <a:schemeClr val="bg1"/>
                </a:solidFill>
              </a:rPr>
              <a:t>glifosat</a:t>
            </a:r>
            <a:r>
              <a:rPr lang="tr-TR" b="0" i="0" dirty="0">
                <a:solidFill>
                  <a:schemeClr val="bg1"/>
                </a:solidFill>
              </a:rPr>
              <a:t> k.2A</a:t>
            </a:r>
            <a:endParaRPr lang="tr-TR" dirty="0">
              <a:solidFill>
                <a:schemeClr val="bg1"/>
              </a:solidFill>
            </a:endParaRPr>
          </a:p>
          <a:p>
            <a:pPr lvl="0" algn="l"/>
            <a:r>
              <a:rPr lang="tr-TR" b="0" i="0" dirty="0">
                <a:solidFill>
                  <a:schemeClr val="bg1"/>
                </a:solidFill>
              </a:rPr>
              <a:t>km de 0-100</a:t>
            </a:r>
            <a:r>
              <a:rPr lang="pt-BR" b="0" i="0" dirty="0">
                <a:solidFill>
                  <a:schemeClr val="bg1"/>
                </a:solidFill>
              </a:rPr>
              <a:t> gram CO2 </a:t>
            </a:r>
            <a:endParaRPr lang="tr-TR" dirty="0">
              <a:solidFill>
                <a:schemeClr val="bg1"/>
              </a:solidFill>
            </a:endParaRPr>
          </a:p>
          <a:p>
            <a:pPr lvl="0" algn="l"/>
            <a:r>
              <a:rPr lang="tr-TR" dirty="0">
                <a:solidFill>
                  <a:schemeClr val="bg1"/>
                </a:solidFill>
              </a:rPr>
              <a:t>300 ton 10 yıl HD, 51 ton/ 70yıl </a:t>
            </a:r>
          </a:p>
          <a:p>
            <a:pPr lvl="0" algn="l"/>
            <a:r>
              <a:rPr lang="tr-TR" dirty="0">
                <a:solidFill>
                  <a:schemeClr val="bg1"/>
                </a:solidFill>
              </a:rPr>
              <a:t>10000000 yıllık 2 milyar $ </a:t>
            </a:r>
            <a:r>
              <a:rPr lang="tr-TR" b="0" i="0" dirty="0">
                <a:solidFill>
                  <a:schemeClr val="bg1"/>
                </a:solidFill>
              </a:rPr>
              <a:t>JBS yıllık ciro 38,7 milyar dolar </a:t>
            </a:r>
            <a:endParaRPr lang="tr-TR" dirty="0">
              <a:solidFill>
                <a:schemeClr val="bg1"/>
              </a:solidFill>
            </a:endParaRPr>
          </a:p>
        </p:txBody>
      </p:sp>
      <p:sp>
        <p:nvSpPr>
          <p:cNvPr id="4" name="Veri Yer Tutucusu 3">
            <a:extLst>
              <a:ext uri="{FF2B5EF4-FFF2-40B4-BE49-F238E27FC236}">
                <a16:creationId xmlns:a16="http://schemas.microsoft.com/office/drawing/2014/main" id="{1685F63B-BB7E-4ECF-A756-5752550D96F1}"/>
              </a:ext>
            </a:extLst>
          </p:cNvPr>
          <p:cNvSpPr>
            <a:spLocks noGrp="1"/>
          </p:cNvSpPr>
          <p:nvPr>
            <p:ph type="dt" sz="half" idx="10"/>
          </p:nvPr>
        </p:nvSpPr>
        <p:spPr/>
        <p:txBody>
          <a:bodyPr/>
          <a:lstStyle/>
          <a:p>
            <a:pPr rtl="0"/>
            <a:fld id="{08F5983E-561B-4C06-9BD9-A83FBAA34658}" type="datetime1">
              <a:rPr lang="tr-TR" smtClean="0"/>
              <a:t>17.10.2021</a:t>
            </a:fld>
            <a:endParaRPr lang="tr-TR" dirty="0"/>
          </a:p>
        </p:txBody>
      </p:sp>
      <p:sp>
        <p:nvSpPr>
          <p:cNvPr id="5" name="Alt Bilgi Yer Tutucusu 4">
            <a:extLst>
              <a:ext uri="{FF2B5EF4-FFF2-40B4-BE49-F238E27FC236}">
                <a16:creationId xmlns:a16="http://schemas.microsoft.com/office/drawing/2014/main" id="{207B869E-3FFC-42BF-A498-6205587D909A}"/>
              </a:ext>
            </a:extLst>
          </p:cNvPr>
          <p:cNvSpPr>
            <a:spLocks noGrp="1"/>
          </p:cNvSpPr>
          <p:nvPr>
            <p:ph type="ftr" sz="quarter" idx="11"/>
          </p:nvPr>
        </p:nvSpPr>
        <p:spPr/>
        <p:txBody>
          <a:bodyPr/>
          <a:lstStyle/>
          <a:p>
            <a:pPr rtl="0"/>
            <a:r>
              <a:rPr lang="tr-TR"/>
              <a:t>Uzm. Dr. Sadi Kemal A. ARSLAN        38.ULUSAL NEFROLOJİ KONRESİ GİRNE</a:t>
            </a:r>
            <a:endParaRPr lang="tr-TR" dirty="0"/>
          </a:p>
        </p:txBody>
      </p:sp>
      <p:sp>
        <p:nvSpPr>
          <p:cNvPr id="6" name="Slayt Numarası Yer Tutucusu 5">
            <a:extLst>
              <a:ext uri="{FF2B5EF4-FFF2-40B4-BE49-F238E27FC236}">
                <a16:creationId xmlns:a16="http://schemas.microsoft.com/office/drawing/2014/main" id="{E3E9D824-483A-40D2-8423-339BEF0A1080}"/>
              </a:ext>
            </a:extLst>
          </p:cNvPr>
          <p:cNvSpPr>
            <a:spLocks noGrp="1"/>
          </p:cNvSpPr>
          <p:nvPr>
            <p:ph type="sldNum" sz="quarter" idx="12"/>
          </p:nvPr>
        </p:nvSpPr>
        <p:spPr/>
        <p:txBody>
          <a:bodyPr/>
          <a:lstStyle/>
          <a:p>
            <a:pPr rtl="0"/>
            <a:fld id="{25BA54BD-C84D-46CE-8B72-31BFB26ABA43}" type="slidenum">
              <a:rPr lang="tr-TR" smtClean="0"/>
              <a:t>3</a:t>
            </a:fld>
            <a:endParaRPr lang="tr-TR" dirty="0"/>
          </a:p>
        </p:txBody>
      </p:sp>
      <p:pic>
        <p:nvPicPr>
          <p:cNvPr id="8" name="Google Shape;107;p13">
            <a:extLst>
              <a:ext uri="{FF2B5EF4-FFF2-40B4-BE49-F238E27FC236}">
                <a16:creationId xmlns:a16="http://schemas.microsoft.com/office/drawing/2014/main" id="{BD2359B2-B7CC-44B1-AEAB-1676A96808FD}"/>
              </a:ext>
            </a:extLst>
          </p:cNvPr>
          <p:cNvPicPr/>
          <p:nvPr/>
        </p:nvPicPr>
        <p:blipFill>
          <a:blip r:embed="rId2">
            <a:alphaModFix/>
          </a:blip>
          <a:srcRect/>
          <a:stretch/>
        </p:blipFill>
        <p:spPr bwMode="auto">
          <a:xfrm>
            <a:off x="9355722" y="4754698"/>
            <a:ext cx="2109399" cy="2103302"/>
          </a:xfrm>
          <a:prstGeom prst="rect">
            <a:avLst/>
          </a:prstGeom>
          <a:noFill/>
          <a:ln>
            <a:noFill/>
          </a:ln>
        </p:spPr>
      </p:pic>
    </p:spTree>
    <p:extLst>
      <p:ext uri="{BB962C8B-B14F-4D97-AF65-F5344CB8AC3E}">
        <p14:creationId xmlns:p14="http://schemas.microsoft.com/office/powerpoint/2010/main" val="3196126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aşlık 9">
            <a:extLst>
              <a:ext uri="{FF2B5EF4-FFF2-40B4-BE49-F238E27FC236}">
                <a16:creationId xmlns:a16="http://schemas.microsoft.com/office/drawing/2014/main" id="{B7C83BF0-F851-4ED5-AACB-CC3E7CB658DA}"/>
              </a:ext>
            </a:extLst>
          </p:cNvPr>
          <p:cNvSpPr>
            <a:spLocks noGrp="1"/>
          </p:cNvSpPr>
          <p:nvPr>
            <p:ph type="title"/>
          </p:nvPr>
        </p:nvSpPr>
        <p:spPr/>
        <p:txBody>
          <a:bodyPr>
            <a:normAutofit/>
          </a:bodyPr>
          <a:lstStyle/>
          <a:p>
            <a:pPr algn="ctr"/>
            <a:br>
              <a:rPr lang="tr-TR" dirty="0"/>
            </a:br>
            <a:r>
              <a:rPr lang="tr-TR" sz="3600" dirty="0" err="1">
                <a:solidFill>
                  <a:schemeClr val="bg1"/>
                </a:solidFill>
              </a:rPr>
              <a:t>türkiye</a:t>
            </a:r>
            <a:r>
              <a:rPr lang="tr-TR" sz="3600" dirty="0">
                <a:solidFill>
                  <a:schemeClr val="bg1"/>
                </a:solidFill>
              </a:rPr>
              <a:t> diyaliz sektörü</a:t>
            </a:r>
          </a:p>
        </p:txBody>
      </p:sp>
      <p:sp>
        <p:nvSpPr>
          <p:cNvPr id="12" name="İçerik Yer Tutucusu 11">
            <a:extLst>
              <a:ext uri="{FF2B5EF4-FFF2-40B4-BE49-F238E27FC236}">
                <a16:creationId xmlns:a16="http://schemas.microsoft.com/office/drawing/2014/main" id="{F2ECEC66-1CB7-41B4-83E9-E6BB153CD03E}"/>
              </a:ext>
            </a:extLst>
          </p:cNvPr>
          <p:cNvSpPr>
            <a:spLocks noGrp="1"/>
          </p:cNvSpPr>
          <p:nvPr>
            <p:ph idx="1"/>
          </p:nvPr>
        </p:nvSpPr>
        <p:spPr/>
        <p:txBody>
          <a:bodyPr/>
          <a:lstStyle/>
          <a:p>
            <a:r>
              <a:rPr lang="tr-TR" dirty="0">
                <a:solidFill>
                  <a:schemeClr val="bg1"/>
                </a:solidFill>
              </a:rPr>
              <a:t>Türkiye’de Diyaliz tedavisi </a:t>
            </a:r>
            <a:r>
              <a:rPr lang="tr-TR" dirty="0" err="1">
                <a:solidFill>
                  <a:schemeClr val="bg1"/>
                </a:solidFill>
              </a:rPr>
              <a:t>standartı</a:t>
            </a:r>
            <a:r>
              <a:rPr lang="tr-TR" dirty="0">
                <a:solidFill>
                  <a:schemeClr val="bg1"/>
                </a:solidFill>
              </a:rPr>
              <a:t> yüksektir, bu yüksek standart iyi bir ekibin işidir</a:t>
            </a:r>
          </a:p>
          <a:p>
            <a:r>
              <a:rPr lang="tr-TR" dirty="0">
                <a:solidFill>
                  <a:schemeClr val="bg1"/>
                </a:solidFill>
              </a:rPr>
              <a:t>Biz bu işi Avrupa liginde ilk beşte olacak kadar iyi yapıyoruz</a:t>
            </a:r>
          </a:p>
          <a:p>
            <a:r>
              <a:rPr lang="tr-TR" dirty="0">
                <a:solidFill>
                  <a:schemeClr val="bg1"/>
                </a:solidFill>
              </a:rPr>
              <a:t>Fakat mevzuat ve sektör dinamiklerini hareket ettiren kuvvetler bizimle aynı fikirde</a:t>
            </a:r>
          </a:p>
          <a:p>
            <a:r>
              <a:rPr lang="tr-TR" dirty="0">
                <a:solidFill>
                  <a:schemeClr val="bg1"/>
                </a:solidFill>
              </a:rPr>
              <a:t>değil</a:t>
            </a:r>
            <a:r>
              <a:rPr lang="tr-TR">
                <a:solidFill>
                  <a:schemeClr val="bg1"/>
                </a:solidFill>
              </a:rPr>
              <a:t>, </a:t>
            </a:r>
            <a:endParaRPr lang="tr-TR" dirty="0">
              <a:solidFill>
                <a:schemeClr val="bg1"/>
              </a:solidFill>
            </a:endParaRPr>
          </a:p>
          <a:p>
            <a:r>
              <a:rPr lang="tr-TR" dirty="0">
                <a:solidFill>
                  <a:schemeClr val="bg1"/>
                </a:solidFill>
              </a:rPr>
              <a:t>Yıllar içinde ağırlaşan çalışma koşulları ve kötü ücretlendirme nedeniyle kamu- özel</a:t>
            </a:r>
          </a:p>
          <a:p>
            <a:r>
              <a:rPr lang="tr-TR" dirty="0">
                <a:solidFill>
                  <a:schemeClr val="bg1"/>
                </a:solidFill>
              </a:rPr>
              <a:t>sektörden kaçış devam ederken, </a:t>
            </a:r>
            <a:r>
              <a:rPr lang="tr-TR" dirty="0" err="1">
                <a:solidFill>
                  <a:schemeClr val="bg1"/>
                </a:solidFill>
              </a:rPr>
              <a:t>sektmre</a:t>
            </a:r>
            <a:r>
              <a:rPr lang="tr-TR" dirty="0">
                <a:solidFill>
                  <a:schemeClr val="bg1"/>
                </a:solidFill>
              </a:rPr>
              <a:t> yeni hekim gelmemesi</a:t>
            </a:r>
          </a:p>
          <a:p>
            <a:r>
              <a:rPr lang="tr-TR" dirty="0">
                <a:solidFill>
                  <a:schemeClr val="bg1"/>
                </a:solidFill>
              </a:rPr>
              <a:t>Kamu bürokrasisi ve sektör işverenlerinin bu sonuçlar ile gurur duyması mümkün mü?</a:t>
            </a:r>
          </a:p>
          <a:p>
            <a:endParaRPr lang="tr-TR" dirty="0"/>
          </a:p>
        </p:txBody>
      </p:sp>
      <p:sp>
        <p:nvSpPr>
          <p:cNvPr id="5" name="Veri Yer Tutucusu 4">
            <a:extLst>
              <a:ext uri="{FF2B5EF4-FFF2-40B4-BE49-F238E27FC236}">
                <a16:creationId xmlns:a16="http://schemas.microsoft.com/office/drawing/2014/main" id="{A2BCAE5B-C638-45F1-A964-B53C61D7C122}"/>
              </a:ext>
            </a:extLst>
          </p:cNvPr>
          <p:cNvSpPr>
            <a:spLocks noGrp="1"/>
          </p:cNvSpPr>
          <p:nvPr>
            <p:ph type="dt" sz="half" idx="10"/>
          </p:nvPr>
        </p:nvSpPr>
        <p:spPr/>
        <p:txBody>
          <a:bodyPr/>
          <a:lstStyle/>
          <a:p>
            <a:pPr rtl="0"/>
            <a:fld id="{1C400676-E86C-4439-8C59-6820D945F901}" type="datetime1">
              <a:rPr lang="tr-TR" smtClean="0"/>
              <a:t>17.10.2021</a:t>
            </a:fld>
            <a:endParaRPr lang="tr-TR" dirty="0"/>
          </a:p>
        </p:txBody>
      </p:sp>
      <p:sp>
        <p:nvSpPr>
          <p:cNvPr id="4" name="Alt Bilgi Yer Tutucusu 3">
            <a:extLst>
              <a:ext uri="{FF2B5EF4-FFF2-40B4-BE49-F238E27FC236}">
                <a16:creationId xmlns:a16="http://schemas.microsoft.com/office/drawing/2014/main" id="{F4DD1FE9-7E45-41EE-9951-8418D8787037}"/>
              </a:ext>
            </a:extLst>
          </p:cNvPr>
          <p:cNvSpPr>
            <a:spLocks noGrp="1"/>
          </p:cNvSpPr>
          <p:nvPr>
            <p:ph type="ftr" sz="quarter" idx="11"/>
          </p:nvPr>
        </p:nvSpPr>
        <p:spPr/>
        <p:txBody>
          <a:bodyPr/>
          <a:lstStyle/>
          <a:p>
            <a:pPr rtl="0"/>
            <a:r>
              <a:rPr lang="tr-TR"/>
              <a:t>Uzm. Dr. Sadi Kemal A. ARSLAN        38.ULUSAL NEFROLOJİ KONRESİ GİRNE</a:t>
            </a:r>
            <a:endParaRPr lang="tr-TR" dirty="0"/>
          </a:p>
        </p:txBody>
      </p:sp>
      <p:sp>
        <p:nvSpPr>
          <p:cNvPr id="6" name="Slayt Numarası Yer Tutucusu 5">
            <a:extLst>
              <a:ext uri="{FF2B5EF4-FFF2-40B4-BE49-F238E27FC236}">
                <a16:creationId xmlns:a16="http://schemas.microsoft.com/office/drawing/2014/main" id="{608A076E-05DC-41CF-8064-1A3CC1DB1DDC}"/>
              </a:ext>
            </a:extLst>
          </p:cNvPr>
          <p:cNvSpPr>
            <a:spLocks noGrp="1"/>
          </p:cNvSpPr>
          <p:nvPr>
            <p:ph type="sldNum" sz="quarter" idx="12"/>
          </p:nvPr>
        </p:nvSpPr>
        <p:spPr/>
        <p:txBody>
          <a:bodyPr>
            <a:normAutofit/>
          </a:bodyPr>
          <a:lstStyle/>
          <a:p>
            <a:pPr rtl="0"/>
            <a:fld id="{25BA54BD-C84D-46CE-8B72-31BFB26ABA43}" type="slidenum">
              <a:rPr lang="tr-TR" smtClean="0"/>
              <a:t>4</a:t>
            </a:fld>
            <a:endParaRPr lang="tr-TR" dirty="0"/>
          </a:p>
        </p:txBody>
      </p:sp>
      <p:pic>
        <p:nvPicPr>
          <p:cNvPr id="8" name="Google Shape;107;p13">
            <a:extLst>
              <a:ext uri="{FF2B5EF4-FFF2-40B4-BE49-F238E27FC236}">
                <a16:creationId xmlns:a16="http://schemas.microsoft.com/office/drawing/2014/main" id="{7C2C05CD-561A-4E43-B4DE-41B8720EFE78}"/>
              </a:ext>
            </a:extLst>
          </p:cNvPr>
          <p:cNvPicPr/>
          <p:nvPr/>
        </p:nvPicPr>
        <p:blipFill>
          <a:blip r:embed="rId2">
            <a:alphaModFix/>
          </a:blip>
          <a:srcRect/>
          <a:stretch/>
        </p:blipFill>
        <p:spPr bwMode="auto">
          <a:xfrm>
            <a:off x="9355722" y="4754698"/>
            <a:ext cx="2109399" cy="2103302"/>
          </a:xfrm>
          <a:prstGeom prst="rect">
            <a:avLst/>
          </a:prstGeom>
          <a:noFill/>
          <a:ln>
            <a:noFill/>
          </a:ln>
        </p:spPr>
      </p:pic>
      <p:sp>
        <p:nvSpPr>
          <p:cNvPr id="7" name="Dikdörtgen 6">
            <a:extLst>
              <a:ext uri="{FF2B5EF4-FFF2-40B4-BE49-F238E27FC236}">
                <a16:creationId xmlns:a16="http://schemas.microsoft.com/office/drawing/2014/main" id="{C152028E-2D14-4AD2-BB51-AF51D5CB1016}"/>
              </a:ext>
            </a:extLst>
          </p:cNvPr>
          <p:cNvSpPr/>
          <p:nvPr/>
        </p:nvSpPr>
        <p:spPr>
          <a:xfrm>
            <a:off x="516835" y="112976"/>
            <a:ext cx="11294165" cy="801424"/>
          </a:xfrm>
          <a:prstGeom prst="rect">
            <a:avLst/>
          </a:prstGeom>
        </p:spPr>
        <p:txBody>
          <a:bodyPr/>
          <a:lstStyle/>
          <a:p>
            <a:pPr lvl="0">
              <a:buChar char="•"/>
            </a:pPr>
            <a:endParaRPr lang="tr-TR" dirty="0">
              <a:latin typeface="Tw Cen MT" panose="020B0602020104020603" pitchFamily="34" charset="0"/>
            </a:endParaRPr>
          </a:p>
        </p:txBody>
      </p:sp>
    </p:spTree>
    <p:extLst>
      <p:ext uri="{BB962C8B-B14F-4D97-AF65-F5344CB8AC3E}">
        <p14:creationId xmlns:p14="http://schemas.microsoft.com/office/powerpoint/2010/main" val="1727109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C88FEB41-EA0B-4599-AC50-1CFC1485BFA5}"/>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1BF90E-1688-4D75-8EE2-7014EA63263B}" type="datetime1">
              <a:rPr kumimoji="0" lang="tr-TR" sz="800" b="1" i="0" u="none" strike="noStrike" kern="1200" cap="none" spc="0" normalizeH="0" baseline="0" noProof="0" smtClean="0">
                <a:ln>
                  <a:noFill/>
                </a:ln>
                <a:solidFill>
                  <a:schemeClr val="tx1">
                    <a:lumMod val="65000"/>
                    <a:lumOff val="35000"/>
                  </a:schemeClr>
                </a:solidFill>
                <a:effectLst>
                  <a:outerShdw blurRad="19050" dist="6350" dir="2700000" algn="tl" rotWithShape="0">
                    <a:prstClr val="black">
                      <a:alpha val="40000"/>
                    </a:prstClr>
                  </a:outerShdw>
                </a:effectLst>
                <a:uLnTx/>
                <a:uFillTx/>
                <a:ea typeface="+mn-ea"/>
                <a:cs typeface="+mn-cs"/>
              </a:rPr>
              <a:t>17.10.2021</a:t>
            </a:fld>
            <a:endParaRPr kumimoji="0" lang="en-US" sz="800" b="1" i="0" u="none" strike="noStrike" kern="1200" cap="none" spc="0" normalizeH="0" baseline="0" noProof="0" dirty="0">
              <a:ln>
                <a:noFill/>
              </a:ln>
              <a:solidFill>
                <a:schemeClr val="tx1">
                  <a:lumMod val="65000"/>
                  <a:lumOff val="35000"/>
                </a:schemeClr>
              </a:solidFill>
              <a:effectLst>
                <a:outerShdw blurRad="19050" dist="6350" dir="2700000" algn="tl" rotWithShape="0">
                  <a:prstClr val="black">
                    <a:alpha val="40000"/>
                  </a:prstClr>
                </a:outerShdw>
              </a:effectLst>
              <a:uLnTx/>
              <a:uFillTx/>
              <a:ea typeface="+mn-ea"/>
              <a:cs typeface="+mn-cs"/>
            </a:endParaRPr>
          </a:p>
        </p:txBody>
      </p:sp>
      <p:sp>
        <p:nvSpPr>
          <p:cNvPr id="2" name="Alt Bilgi Yer Tutucusu 1">
            <a:extLst>
              <a:ext uri="{FF2B5EF4-FFF2-40B4-BE49-F238E27FC236}">
                <a16:creationId xmlns:a16="http://schemas.microsoft.com/office/drawing/2014/main" id="{AD8BC8C2-A045-4759-9F23-35CD66995B4B}"/>
              </a:ext>
            </a:extLst>
          </p:cNvPr>
          <p:cNvSpPr>
            <a:spLocks noGrp="1"/>
          </p:cNvSpPr>
          <p:nvPr>
            <p:ph type="ftr" sz="quarter" idx="11"/>
          </p:nvPr>
        </p:nvSpPr>
        <p:spPr>
          <a:xfrm>
            <a:off x="612648" y="6035040"/>
            <a:ext cx="6275440" cy="365760"/>
          </a:xfrm>
        </p:spPr>
        <p:txBody>
          <a:bodyPr/>
          <a:lstStyle/>
          <a:p>
            <a:pPr algn="l" rtl="0"/>
            <a:r>
              <a:rPr lang="en-US" dirty="0" err="1"/>
              <a:t>Uzm</a:t>
            </a:r>
            <a:r>
              <a:rPr lang="en-US" dirty="0"/>
              <a:t>. Dr. </a:t>
            </a:r>
            <a:r>
              <a:rPr lang="en-US" dirty="0" err="1"/>
              <a:t>Sadi</a:t>
            </a:r>
            <a:r>
              <a:rPr lang="en-US" dirty="0"/>
              <a:t> Kemal A. ARSLAN        38.ULUSAL NEFROLOJİ KONRESİ GİRNE</a:t>
            </a:r>
          </a:p>
        </p:txBody>
      </p:sp>
      <p:sp>
        <p:nvSpPr>
          <p:cNvPr id="38" name="Slayt Numarası Yer Tutucusu 37">
            <a:extLst>
              <a:ext uri="{FF2B5EF4-FFF2-40B4-BE49-F238E27FC236}">
                <a16:creationId xmlns:a16="http://schemas.microsoft.com/office/drawing/2014/main" id="{857E300A-11D1-449A-B966-B1386044D998}"/>
              </a:ext>
            </a:extLst>
          </p:cNvPr>
          <p:cNvSpPr>
            <a:spLocks noGrp="1"/>
          </p:cNvSpPr>
          <p:nvPr>
            <p:ph type="sldNum" sz="quarter" idx="12"/>
          </p:nvPr>
        </p:nvSpPr>
        <p:spPr/>
        <p:txBody>
          <a:bodyPr/>
          <a:lstStyle/>
          <a:p>
            <a:pPr rtl="0"/>
            <a:fld id="{34B7E4EF-A1BD-40F4-AB7B-04F084DD991D}" type="slidenum">
              <a:rPr lang="en-US" smtClean="0"/>
              <a:t>5</a:t>
            </a:fld>
            <a:endParaRPr lang="en-US"/>
          </a:p>
        </p:txBody>
      </p:sp>
      <p:pic>
        <p:nvPicPr>
          <p:cNvPr id="7" name="Google Shape;107;p13">
            <a:extLst>
              <a:ext uri="{FF2B5EF4-FFF2-40B4-BE49-F238E27FC236}">
                <a16:creationId xmlns:a16="http://schemas.microsoft.com/office/drawing/2014/main" id="{8326A48B-D102-4280-9350-0D5E63845E0E}"/>
              </a:ext>
            </a:extLst>
          </p:cNvPr>
          <p:cNvPicPr/>
          <p:nvPr/>
        </p:nvPicPr>
        <p:blipFill>
          <a:blip r:embed="rId4">
            <a:alphaModFix/>
          </a:blip>
          <a:srcRect/>
          <a:stretch/>
        </p:blipFill>
        <p:spPr bwMode="auto">
          <a:xfrm>
            <a:off x="9355722" y="4754698"/>
            <a:ext cx="2109399" cy="2103302"/>
          </a:xfrm>
          <a:prstGeom prst="rect">
            <a:avLst/>
          </a:prstGeom>
          <a:noFill/>
          <a:ln>
            <a:noFill/>
          </a:ln>
        </p:spPr>
      </p:pic>
      <p:pic>
        <p:nvPicPr>
          <p:cNvPr id="36" name="FA_SZTSWEAAVWmP">
            <a:hlinkClick r:id="" action="ppaction://media"/>
            <a:extLst>
              <a:ext uri="{FF2B5EF4-FFF2-40B4-BE49-F238E27FC236}">
                <a16:creationId xmlns:a16="http://schemas.microsoft.com/office/drawing/2014/main" id="{27454B4E-E24C-4223-9901-219A8D19E9A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40406" y="457200"/>
            <a:ext cx="6968161" cy="550963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 name="Dikdörtgen 3">
            <a:extLst>
              <a:ext uri="{FF2B5EF4-FFF2-40B4-BE49-F238E27FC236}">
                <a16:creationId xmlns:a16="http://schemas.microsoft.com/office/drawing/2014/main" id="{0A5F9E9C-9390-4A30-8B4D-F997D197F8FF}"/>
              </a:ext>
            </a:extLst>
          </p:cNvPr>
          <p:cNvSpPr/>
          <p:nvPr/>
        </p:nvSpPr>
        <p:spPr>
          <a:xfrm>
            <a:off x="8477250" y="457200"/>
            <a:ext cx="3144774" cy="2827784"/>
          </a:xfrm>
          <a:prstGeom prst="rect">
            <a:avLst/>
          </a:prstGeom>
        </p:spPr>
        <p:txBody>
          <a:bodyPr/>
          <a:lstStyle/>
          <a:p>
            <a:pPr lvl="0" algn="l"/>
            <a:endParaRPr lang="tr-TR" sz="3600" b="0" i="0" baseline="0" dirty="0">
              <a:solidFill>
                <a:schemeClr val="bg1"/>
              </a:solidFill>
              <a:latin typeface="Tw Cen MT" panose="020B0602020104020603" pitchFamily="34" charset="0"/>
            </a:endParaRPr>
          </a:p>
          <a:p>
            <a:pPr lvl="0" algn="ctr"/>
            <a:r>
              <a:rPr lang="tr-TR" sz="3600" b="0" i="0" baseline="0" dirty="0">
                <a:solidFill>
                  <a:schemeClr val="bg1"/>
                </a:solidFill>
                <a:latin typeface="Tw Cen MT" panose="020B0602020104020603" pitchFamily="34" charset="0"/>
              </a:rPr>
              <a:t>ÇALIŞMA KOŞULLARI</a:t>
            </a:r>
            <a:endParaRPr lang="tr-TR" sz="3600" dirty="0">
              <a:solidFill>
                <a:schemeClr val="bg1"/>
              </a:solidFill>
              <a:latin typeface="Tw Cen MT" panose="020B0602020104020603" pitchFamily="34" charset="0"/>
            </a:endParaRPr>
          </a:p>
        </p:txBody>
      </p:sp>
      <p:sp>
        <p:nvSpPr>
          <p:cNvPr id="5" name="Dikdörtgen 4">
            <a:extLst>
              <a:ext uri="{FF2B5EF4-FFF2-40B4-BE49-F238E27FC236}">
                <a16:creationId xmlns:a16="http://schemas.microsoft.com/office/drawing/2014/main" id="{D872F053-D54E-46B2-9A72-7DCA289DB33D}"/>
              </a:ext>
            </a:extLst>
          </p:cNvPr>
          <p:cNvSpPr/>
          <p:nvPr/>
        </p:nvSpPr>
        <p:spPr>
          <a:xfrm>
            <a:off x="8477250" y="3284983"/>
            <a:ext cx="3144774" cy="2681851"/>
          </a:xfrm>
          <a:prstGeom prst="rect">
            <a:avLst/>
          </a:prstGeom>
        </p:spPr>
        <p:txBody>
          <a:bodyPr/>
          <a:lstStyle/>
          <a:p>
            <a:pPr lvl="0"/>
            <a:r>
              <a:rPr lang="tr-TR" sz="2800" dirty="0">
                <a:solidFill>
                  <a:schemeClr val="bg1"/>
                </a:solidFill>
                <a:latin typeface="Tw Cen MT" panose="020B0602020104020603" pitchFamily="34" charset="0"/>
              </a:rPr>
              <a:t>Tek kişilik orkestra</a:t>
            </a:r>
          </a:p>
        </p:txBody>
      </p:sp>
    </p:spTree>
    <p:extLst>
      <p:ext uri="{BB962C8B-B14F-4D97-AF65-F5344CB8AC3E}">
        <p14:creationId xmlns:p14="http://schemas.microsoft.com/office/powerpoint/2010/main" val="139933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00" fill="hold"/>
                                        <p:tgtEl>
                                          <p:spTgt spid="3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6"/>
                </p:tgtEl>
              </p:cMediaNode>
            </p:video>
            <p:seq concurrent="1" nextAc="seek">
              <p:cTn id="8" restart="whenNotActive" fill="hold" evtFilter="cancelBubble" nodeType="interactiveSeq">
                <p:stCondLst>
                  <p:cond evt="onClick" delay="0">
                    <p:tgtEl>
                      <p:spTgt spid="3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6"/>
                                        </p:tgtEl>
                                      </p:cBhvr>
                                    </p:cmd>
                                  </p:childTnLst>
                                </p:cTn>
                              </p:par>
                            </p:childTnLst>
                          </p:cTn>
                        </p:par>
                      </p:childTnLst>
                    </p:cTn>
                  </p:par>
                </p:childTnLst>
              </p:cTn>
              <p:nextCondLst>
                <p:cond evt="onClick" delay="0">
                  <p:tgtEl>
                    <p:spTgt spid="3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 name="Başlık 9">
            <a:extLst>
              <a:ext uri="{FF2B5EF4-FFF2-40B4-BE49-F238E27FC236}">
                <a16:creationId xmlns:a16="http://schemas.microsoft.com/office/drawing/2014/main" id="{D14D552F-6D5F-4E3E-9702-8CFC24CD3FE1}"/>
              </a:ext>
            </a:extLst>
          </p:cNvPr>
          <p:cNvSpPr>
            <a:spLocks noGrp="1"/>
          </p:cNvSpPr>
          <p:nvPr>
            <p:ph type="title"/>
          </p:nvPr>
        </p:nvSpPr>
        <p:spPr/>
        <p:txBody>
          <a:bodyPr>
            <a:normAutofit/>
          </a:bodyPr>
          <a:lstStyle/>
          <a:p>
            <a:pPr algn="ctr"/>
            <a:r>
              <a:rPr lang="tr-TR" sz="3600" baseline="0" dirty="0">
                <a:solidFill>
                  <a:schemeClr val="bg1"/>
                </a:solidFill>
              </a:rPr>
              <a:t>TÜRKİYE’DE DİYALİZ HEKİMİ OLMAK</a:t>
            </a:r>
            <a:endParaRPr lang="tr-TR" sz="3600" dirty="0">
              <a:solidFill>
                <a:schemeClr val="bg1"/>
              </a:solidFill>
            </a:endParaRPr>
          </a:p>
        </p:txBody>
      </p:sp>
      <p:sp>
        <p:nvSpPr>
          <p:cNvPr id="5" name="İçerik Yer Tutucusu 4">
            <a:extLst>
              <a:ext uri="{FF2B5EF4-FFF2-40B4-BE49-F238E27FC236}">
                <a16:creationId xmlns:a16="http://schemas.microsoft.com/office/drawing/2014/main" id="{ED7AA295-CEC3-4555-AA20-EE97662ACE20}"/>
              </a:ext>
            </a:extLst>
          </p:cNvPr>
          <p:cNvSpPr>
            <a:spLocks noGrp="1"/>
          </p:cNvSpPr>
          <p:nvPr>
            <p:ph idx="1"/>
          </p:nvPr>
        </p:nvSpPr>
        <p:spPr/>
        <p:txBody>
          <a:bodyPr>
            <a:normAutofit/>
          </a:bodyPr>
          <a:lstStyle/>
          <a:p>
            <a:pPr lvl="0" algn="l"/>
            <a:r>
              <a:rPr lang="tr-TR" dirty="0">
                <a:solidFill>
                  <a:schemeClr val="bg1"/>
                </a:solidFill>
              </a:rPr>
              <a:t>13/12/1983 tarihli ve 181 sayılı Sağlık Bakanlığının Teşkilat ve Görevleri Hakkında KHK’nın 43 üncü maddesi, 07.05.1987 tarihli ve 3359 sayılı Sağlık Hizmetleri Temel Kanununun 3 üncü maddesi ile 9 uncu maddesinin birinci fıkrasının (c) bendi</a:t>
            </a:r>
            <a:endParaRPr lang="tr-TR" sz="1800" dirty="0">
              <a:solidFill>
                <a:schemeClr val="bg1"/>
              </a:solidFill>
            </a:endParaRPr>
          </a:p>
          <a:p>
            <a:pPr lvl="0" algn="l"/>
            <a:r>
              <a:rPr lang="tr-TR" sz="1800" dirty="0">
                <a:solidFill>
                  <a:schemeClr val="bg1"/>
                </a:solidFill>
              </a:rPr>
              <a:t>1993- 20 Cihaza 1 Hekim </a:t>
            </a:r>
            <a:endParaRPr lang="tr-TR" sz="1200" dirty="0">
              <a:solidFill>
                <a:schemeClr val="bg1"/>
              </a:solidFill>
            </a:endParaRPr>
          </a:p>
          <a:p>
            <a:pPr lvl="0" algn="l"/>
            <a:r>
              <a:rPr lang="tr-TR" sz="1800" dirty="0">
                <a:solidFill>
                  <a:schemeClr val="bg1"/>
                </a:solidFill>
              </a:rPr>
              <a:t>1995- 20 Cihaza 1 Hekim</a:t>
            </a:r>
          </a:p>
          <a:p>
            <a:pPr lvl="0" algn="l"/>
            <a:r>
              <a:rPr lang="tr-TR" sz="1800" dirty="0">
                <a:solidFill>
                  <a:schemeClr val="bg1"/>
                </a:solidFill>
              </a:rPr>
              <a:t>2001- 20 Cihaza 1 Hekim</a:t>
            </a:r>
          </a:p>
          <a:p>
            <a:pPr lvl="0" algn="l"/>
            <a:r>
              <a:rPr lang="tr-TR" sz="1800" dirty="0">
                <a:solidFill>
                  <a:schemeClr val="bg1"/>
                </a:solidFill>
              </a:rPr>
              <a:t>2008- 25 Cihaza 1 Hekim</a:t>
            </a:r>
          </a:p>
          <a:p>
            <a:pPr lvl="0" algn="l"/>
            <a:r>
              <a:rPr lang="tr-TR" sz="1800" dirty="0">
                <a:solidFill>
                  <a:schemeClr val="bg1"/>
                </a:solidFill>
              </a:rPr>
              <a:t>2010- 30 Cihaza 1 </a:t>
            </a:r>
            <a:r>
              <a:rPr lang="tr-TR" sz="1800" dirty="0" err="1">
                <a:solidFill>
                  <a:schemeClr val="bg1"/>
                </a:solidFill>
              </a:rPr>
              <a:t>Hekim+M</a:t>
            </a:r>
            <a:r>
              <a:rPr lang="tr-TR" sz="1800" dirty="0">
                <a:solidFill>
                  <a:schemeClr val="bg1"/>
                </a:solidFill>
              </a:rPr>
              <a:t>. Müdürlük</a:t>
            </a:r>
          </a:p>
          <a:p>
            <a:pPr lvl="0" algn="l"/>
            <a:r>
              <a:rPr lang="tr-TR" sz="1800" dirty="0">
                <a:solidFill>
                  <a:schemeClr val="bg1"/>
                </a:solidFill>
              </a:rPr>
              <a:t>2012- 30 Cihaza 1 </a:t>
            </a:r>
            <a:r>
              <a:rPr lang="tr-TR" sz="1800" dirty="0" err="1">
                <a:solidFill>
                  <a:schemeClr val="bg1"/>
                </a:solidFill>
              </a:rPr>
              <a:t>Hekim+M</a:t>
            </a:r>
            <a:r>
              <a:rPr lang="tr-TR" sz="1800" dirty="0">
                <a:solidFill>
                  <a:schemeClr val="bg1"/>
                </a:solidFill>
              </a:rPr>
              <a:t>. Müdürlük</a:t>
            </a:r>
          </a:p>
          <a:p>
            <a:pPr lvl="0" algn="l"/>
            <a:r>
              <a:rPr lang="tr-TR" sz="1800" dirty="0">
                <a:solidFill>
                  <a:schemeClr val="bg1"/>
                </a:solidFill>
              </a:rPr>
              <a:t>2019- 50 Hastaya 1 </a:t>
            </a:r>
            <a:r>
              <a:rPr lang="tr-TR" sz="1800" dirty="0" err="1">
                <a:solidFill>
                  <a:schemeClr val="bg1"/>
                </a:solidFill>
              </a:rPr>
              <a:t>Hekim+M</a:t>
            </a:r>
            <a:r>
              <a:rPr lang="tr-TR" sz="1800" dirty="0">
                <a:solidFill>
                  <a:schemeClr val="bg1"/>
                </a:solidFill>
              </a:rPr>
              <a:t>. Müdürlük</a:t>
            </a:r>
          </a:p>
        </p:txBody>
      </p:sp>
      <p:sp>
        <p:nvSpPr>
          <p:cNvPr id="6" name="Google Shape;129;p16"/>
          <p:cNvSpPr>
            <a:spLocks noGrp="1"/>
          </p:cNvSpPr>
          <p:nvPr>
            <p:ph type="dt" sz="half" idx="10"/>
          </p:nvPr>
        </p:nvSpPr>
        <p:spPr bwMode="auto">
          <a:prstGeom prst="rect">
            <a:avLst/>
          </a:prstGeom>
          <a:noFill/>
          <a:ln>
            <a:noFill/>
          </a:ln>
        </p:spPr>
        <p:txBody>
          <a:bodyPr spcFirstLastPara="1" vert="horz" wrap="square" lIns="91425" tIns="45700" rIns="91425" bIns="45700" rtlCol="0" anchor="ctr" anchorCtr="0">
            <a:noAutofit/>
          </a:bodyPr>
          <a:lstStyle/>
          <a:p>
            <a:pPr algn="l">
              <a:defRPr/>
            </a:pPr>
            <a:fld id="{0045A35A-3013-48C9-B8F0-281183D66142}" type="datetime1">
              <a:rPr lang="tr-TR" smtClean="0"/>
              <a:t>17.10.2021</a:t>
            </a:fld>
            <a:endParaRPr dirty="0"/>
          </a:p>
        </p:txBody>
      </p:sp>
      <p:sp>
        <p:nvSpPr>
          <p:cNvPr id="8" name="Google Shape;131;p16"/>
          <p:cNvSpPr>
            <a:spLocks noGrp="1"/>
          </p:cNvSpPr>
          <p:nvPr>
            <p:ph type="ftr" sz="quarter" idx="11"/>
          </p:nvPr>
        </p:nvSpPr>
        <p:spPr bwMode="auto">
          <a:prstGeom prst="rect">
            <a:avLst/>
          </a:prstGeom>
          <a:noFill/>
          <a:ln>
            <a:noFill/>
          </a:ln>
        </p:spPr>
        <p:txBody>
          <a:bodyPr spcFirstLastPara="1" vert="horz" wrap="square" lIns="91425" tIns="45700" rIns="91425" bIns="45700" rtlCol="0" anchor="ctr" anchorCtr="0">
            <a:noAutofit/>
          </a:bodyPr>
          <a:lstStyle/>
          <a:p>
            <a:pPr algn="ctr">
              <a:defRPr/>
            </a:pPr>
            <a:r>
              <a:rPr lang="tr-TR"/>
              <a:t>Uzm. Dr. Sadi Kemal A. ARSLAN        38.ULUSAL NEFROLOJİ KONRESİ GİRNE</a:t>
            </a:r>
            <a:endParaRPr dirty="0"/>
          </a:p>
        </p:txBody>
      </p:sp>
      <p:sp>
        <p:nvSpPr>
          <p:cNvPr id="7" name="Google Shape;130;p16"/>
          <p:cNvSpPr>
            <a:spLocks noGrp="1"/>
          </p:cNvSpPr>
          <p:nvPr>
            <p:ph type="sldNum" sz="quarter" idx="12"/>
          </p:nvPr>
        </p:nvSpPr>
        <p:spPr bwMode="auto">
          <a:prstGeom prst="rect">
            <a:avLst/>
          </a:prstGeom>
          <a:noFill/>
          <a:ln>
            <a:noFill/>
          </a:ln>
        </p:spPr>
        <p:txBody>
          <a:bodyPr spcFirstLastPara="1" vert="horz" wrap="square" lIns="91425" tIns="45700" rIns="91425" bIns="45700" rtlCol="0" anchor="ctr" anchorCtr="0">
            <a:noAutofit/>
          </a:bodyPr>
          <a:lstStyle/>
          <a:p>
            <a:pPr>
              <a:defRPr/>
            </a:pPr>
            <a:fld id="{00000000-1234-1234-1234-123412341234}" type="slidenum">
              <a:rPr lang="tr-TR"/>
              <a:pPr>
                <a:defRPr/>
              </a:pPr>
              <a:t>6</a:t>
            </a:fld>
            <a:endParaRPr dirty="0"/>
          </a:p>
        </p:txBody>
      </p:sp>
      <p:pic>
        <p:nvPicPr>
          <p:cNvPr id="9" name="Google Shape;107;p13">
            <a:extLst>
              <a:ext uri="{FF2B5EF4-FFF2-40B4-BE49-F238E27FC236}">
                <a16:creationId xmlns:a16="http://schemas.microsoft.com/office/drawing/2014/main" id="{BD4772E7-9AD8-4DD1-BBD2-FDECCBCCD938}"/>
              </a:ext>
            </a:extLst>
          </p:cNvPr>
          <p:cNvPicPr/>
          <p:nvPr/>
        </p:nvPicPr>
        <p:blipFill>
          <a:blip r:embed="rId2">
            <a:alphaModFix/>
          </a:blip>
          <a:srcRect/>
          <a:stretch/>
        </p:blipFill>
        <p:spPr bwMode="auto">
          <a:xfrm>
            <a:off x="9355722" y="4754698"/>
            <a:ext cx="2109399" cy="210330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5">
            <a:extLst>
              <a:ext uri="{FF2B5EF4-FFF2-40B4-BE49-F238E27FC236}">
                <a16:creationId xmlns:a16="http://schemas.microsoft.com/office/drawing/2014/main" id="{EC42BA88-DBCF-4AE9-ABDF-020418A322FF}"/>
              </a:ext>
            </a:extLst>
          </p:cNvPr>
          <p:cNvSpPr>
            <a:spLocks noGrp="1"/>
          </p:cNvSpPr>
          <p:nvPr>
            <p:ph type="title"/>
          </p:nvPr>
        </p:nvSpPr>
        <p:spPr/>
        <p:txBody>
          <a:bodyPr>
            <a:normAutofit/>
          </a:bodyPr>
          <a:lstStyle/>
          <a:p>
            <a:pPr algn="ctr"/>
            <a:r>
              <a:rPr lang="tr-TR" sz="4000" baseline="0" dirty="0">
                <a:solidFill>
                  <a:schemeClr val="bg1"/>
                </a:solidFill>
              </a:rPr>
              <a:t>RESMİ GAZETE, 1 EYLÜL 1993, SAYI 21685</a:t>
            </a:r>
            <a:br>
              <a:rPr lang="tr-TR" sz="5400" dirty="0">
                <a:solidFill>
                  <a:schemeClr val="bg1"/>
                </a:solidFill>
              </a:rPr>
            </a:br>
            <a:endParaRPr lang="tr-TR" dirty="0">
              <a:solidFill>
                <a:schemeClr val="bg1"/>
              </a:solidFill>
            </a:endParaRPr>
          </a:p>
        </p:txBody>
      </p:sp>
      <p:sp>
        <p:nvSpPr>
          <p:cNvPr id="3" name="İçerik Yer Tutucusu 2">
            <a:extLst>
              <a:ext uri="{FF2B5EF4-FFF2-40B4-BE49-F238E27FC236}">
                <a16:creationId xmlns:a16="http://schemas.microsoft.com/office/drawing/2014/main" id="{378272E9-A855-45D7-AAA3-22715B3211DF}"/>
              </a:ext>
            </a:extLst>
          </p:cNvPr>
          <p:cNvSpPr>
            <a:spLocks noGrp="1"/>
          </p:cNvSpPr>
          <p:nvPr>
            <p:ph idx="1"/>
          </p:nvPr>
        </p:nvSpPr>
        <p:spPr/>
        <p:txBody>
          <a:bodyPr>
            <a:normAutofit lnSpcReduction="10000"/>
          </a:bodyPr>
          <a:lstStyle/>
          <a:p>
            <a:pPr lvl="0"/>
            <a:r>
              <a:rPr lang="tr-TR" dirty="0">
                <a:solidFill>
                  <a:schemeClr val="bg1"/>
                </a:solidFill>
              </a:rPr>
              <a:t>Mesul müdür</a:t>
            </a:r>
          </a:p>
          <a:p>
            <a:pPr lvl="0"/>
            <a:r>
              <a:rPr lang="tr-TR" dirty="0">
                <a:solidFill>
                  <a:schemeClr val="bg1"/>
                </a:solidFill>
              </a:rPr>
              <a:t>Sorumlu hekim </a:t>
            </a:r>
          </a:p>
          <a:p>
            <a:pPr lvl="0" algn="l"/>
            <a:r>
              <a:rPr lang="tr-TR" dirty="0">
                <a:solidFill>
                  <a:schemeClr val="bg1"/>
                </a:solidFill>
              </a:rPr>
              <a:t>Diyaliz hemşiresi: Üç diyaliz cihazı için bir hemşire </a:t>
            </a:r>
          </a:p>
          <a:p>
            <a:pPr lvl="0" algn="l"/>
            <a:r>
              <a:rPr lang="tr-TR" dirty="0">
                <a:solidFill>
                  <a:schemeClr val="bg1"/>
                </a:solidFill>
              </a:rPr>
              <a:t>Yirmi diyaliz cihazı için bir teknisyen </a:t>
            </a:r>
          </a:p>
          <a:p>
            <a:pPr lvl="0" algn="l"/>
            <a:r>
              <a:rPr lang="tr-TR" dirty="0">
                <a:solidFill>
                  <a:schemeClr val="bg1"/>
                </a:solidFill>
              </a:rPr>
              <a:t>Yardımcı personel: </a:t>
            </a:r>
          </a:p>
          <a:p>
            <a:pPr lvl="0" algn="l"/>
            <a:r>
              <a:rPr lang="tr-TR" dirty="0">
                <a:solidFill>
                  <a:schemeClr val="bg1"/>
                </a:solidFill>
              </a:rPr>
              <a:t>Beş diyaliz cihazı için bir yardımcı personel</a:t>
            </a:r>
          </a:p>
          <a:p>
            <a:pPr lvl="0" algn="l"/>
            <a:r>
              <a:rPr lang="tr-TR" dirty="0">
                <a:solidFill>
                  <a:schemeClr val="bg1"/>
                </a:solidFill>
              </a:rPr>
              <a:t>Sosyal hizmet uzmanı: Cihaz sayısı 10’dan fazla olan her merkezde bir uzman, Diyetisyen: Cihaz sayısı 20’den fazla her merkezde bir uzman </a:t>
            </a:r>
          </a:p>
          <a:p>
            <a:pPr lvl="0"/>
            <a:r>
              <a:rPr lang="tr-TR" dirty="0">
                <a:solidFill>
                  <a:schemeClr val="bg1"/>
                </a:solidFill>
              </a:rPr>
              <a:t>Sekreter </a:t>
            </a:r>
          </a:p>
        </p:txBody>
      </p:sp>
      <p:sp>
        <p:nvSpPr>
          <p:cNvPr id="7" name="Veri Yer Tutucusu 6">
            <a:extLst>
              <a:ext uri="{FF2B5EF4-FFF2-40B4-BE49-F238E27FC236}">
                <a16:creationId xmlns:a16="http://schemas.microsoft.com/office/drawing/2014/main" id="{51A60AE2-2479-4662-B786-6FB3F5942977}"/>
              </a:ext>
            </a:extLst>
          </p:cNvPr>
          <p:cNvSpPr>
            <a:spLocks noGrp="1"/>
          </p:cNvSpPr>
          <p:nvPr>
            <p:ph type="dt" sz="half" idx="10"/>
          </p:nvPr>
        </p:nvSpPr>
        <p:spPr/>
        <p:txBody>
          <a:bodyPr/>
          <a:lstStyle/>
          <a:p>
            <a:fld id="{D226F32D-0A98-4FB5-8ADE-CD46430EA469}" type="datetime1">
              <a:rPr lang="tr-TR" smtClean="0"/>
              <a:t>17.10.2021</a:t>
            </a:fld>
            <a:endParaRPr lang="tr-TR"/>
          </a:p>
        </p:txBody>
      </p:sp>
      <p:sp>
        <p:nvSpPr>
          <p:cNvPr id="8" name="Alt Bilgi Yer Tutucusu 7">
            <a:extLst>
              <a:ext uri="{FF2B5EF4-FFF2-40B4-BE49-F238E27FC236}">
                <a16:creationId xmlns:a16="http://schemas.microsoft.com/office/drawing/2014/main" id="{A9073EC4-91E4-41B4-A93C-F053FBD2596C}"/>
              </a:ext>
            </a:extLst>
          </p:cNvPr>
          <p:cNvSpPr>
            <a:spLocks noGrp="1"/>
          </p:cNvSpPr>
          <p:nvPr>
            <p:ph type="ftr" sz="quarter" idx="11"/>
          </p:nvPr>
        </p:nvSpPr>
        <p:spPr/>
        <p:txBody>
          <a:bodyPr/>
          <a:lstStyle/>
          <a:p>
            <a:r>
              <a:rPr lang="tr-TR"/>
              <a:t>Uzm. Dr. Sadi Kemal A. ARSLAN        38.ULUSAL NEFROLOJİ KONRESİ GİRNE</a:t>
            </a:r>
          </a:p>
        </p:txBody>
      </p:sp>
      <p:sp>
        <p:nvSpPr>
          <p:cNvPr id="9" name="Slayt Numarası Yer Tutucusu 8">
            <a:extLst>
              <a:ext uri="{FF2B5EF4-FFF2-40B4-BE49-F238E27FC236}">
                <a16:creationId xmlns:a16="http://schemas.microsoft.com/office/drawing/2014/main" id="{98F45954-8596-4236-BC3E-916FEB928335}"/>
              </a:ext>
            </a:extLst>
          </p:cNvPr>
          <p:cNvSpPr>
            <a:spLocks noGrp="1"/>
          </p:cNvSpPr>
          <p:nvPr>
            <p:ph type="sldNum" sz="quarter" idx="12"/>
          </p:nvPr>
        </p:nvSpPr>
        <p:spPr/>
        <p:txBody>
          <a:bodyPr/>
          <a:lstStyle/>
          <a:p>
            <a:fld id="{7156C091-F6EE-4D18-A731-273068D2B1B3}" type="slidenum">
              <a:rPr lang="tr-TR" smtClean="0"/>
              <a:t>7</a:t>
            </a:fld>
            <a:endParaRPr lang="tr-TR"/>
          </a:p>
        </p:txBody>
      </p:sp>
    </p:spTree>
    <p:extLst>
      <p:ext uri="{BB962C8B-B14F-4D97-AF65-F5344CB8AC3E}">
        <p14:creationId xmlns:p14="http://schemas.microsoft.com/office/powerpoint/2010/main" val="3119431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Başlık 4">
            <a:extLst>
              <a:ext uri="{FF2B5EF4-FFF2-40B4-BE49-F238E27FC236}">
                <a16:creationId xmlns:a16="http://schemas.microsoft.com/office/drawing/2014/main" id="{B1EAF5D4-5A48-4032-A2BB-5CB58B4F1129}"/>
              </a:ext>
            </a:extLst>
          </p:cNvPr>
          <p:cNvSpPr>
            <a:spLocks noGrp="1"/>
          </p:cNvSpPr>
          <p:nvPr>
            <p:ph type="title"/>
          </p:nvPr>
        </p:nvSpPr>
        <p:spPr/>
        <p:txBody>
          <a:bodyPr>
            <a:normAutofit/>
          </a:bodyPr>
          <a:lstStyle/>
          <a:p>
            <a:pPr algn="ctr"/>
            <a:r>
              <a:rPr lang="tr-TR" sz="3600" baseline="0" dirty="0">
                <a:solidFill>
                  <a:schemeClr val="bg1"/>
                </a:solidFill>
              </a:rPr>
              <a:t>TÜRKİYE’DE DİYALİZ HEKİMİ OLMAK</a:t>
            </a:r>
            <a:br>
              <a:rPr lang="tr-TR" dirty="0"/>
            </a:br>
            <a:endParaRPr lang="tr-TR" dirty="0"/>
          </a:p>
        </p:txBody>
      </p:sp>
      <p:sp>
        <p:nvSpPr>
          <p:cNvPr id="4" name="İçerik Yer Tutucusu 3">
            <a:extLst>
              <a:ext uri="{FF2B5EF4-FFF2-40B4-BE49-F238E27FC236}">
                <a16:creationId xmlns:a16="http://schemas.microsoft.com/office/drawing/2014/main" id="{91E15256-3EE6-4742-8584-15881FC8DD09}"/>
              </a:ext>
            </a:extLst>
          </p:cNvPr>
          <p:cNvSpPr>
            <a:spLocks noGrp="1"/>
          </p:cNvSpPr>
          <p:nvPr>
            <p:ph idx="1"/>
          </p:nvPr>
        </p:nvSpPr>
        <p:spPr/>
        <p:txBody>
          <a:bodyPr>
            <a:normAutofit/>
          </a:bodyPr>
          <a:lstStyle/>
          <a:p>
            <a:pPr lvl="0"/>
            <a:r>
              <a:rPr lang="tr-TR" dirty="0">
                <a:solidFill>
                  <a:schemeClr val="bg1"/>
                </a:solidFill>
              </a:rPr>
              <a:t>01.03.2019 tarih ve 30701 sayılı RG Diyaliz Merkezleri Hakkında Yönetmeliğin</a:t>
            </a:r>
          </a:p>
          <a:p>
            <a:pPr lvl="0"/>
            <a:r>
              <a:rPr lang="tr-TR" dirty="0">
                <a:solidFill>
                  <a:schemeClr val="bg1"/>
                </a:solidFill>
              </a:rPr>
              <a:t>amacı, hedefleri anlaşılamadı</a:t>
            </a:r>
          </a:p>
          <a:p>
            <a:pPr lvl="0"/>
            <a:r>
              <a:rPr lang="tr-TR" dirty="0">
                <a:solidFill>
                  <a:schemeClr val="bg1"/>
                </a:solidFill>
              </a:rPr>
              <a:t>Yönetmelik değişikliğinin sertifikasız hekim, hemşire, tekniker</a:t>
            </a:r>
          </a:p>
          <a:p>
            <a:pPr lvl="0"/>
            <a:r>
              <a:rPr lang="tr-TR" dirty="0">
                <a:solidFill>
                  <a:schemeClr val="bg1"/>
                </a:solidFill>
              </a:rPr>
              <a:t>%  25 </a:t>
            </a:r>
            <a:r>
              <a:rPr lang="tr-TR" dirty="0" err="1">
                <a:solidFill>
                  <a:schemeClr val="bg1"/>
                </a:solidFill>
              </a:rPr>
              <a:t>Mortalite</a:t>
            </a:r>
            <a:r>
              <a:rPr lang="tr-TR" dirty="0">
                <a:solidFill>
                  <a:schemeClr val="bg1"/>
                </a:solidFill>
              </a:rPr>
              <a:t> hedefi</a:t>
            </a:r>
          </a:p>
          <a:p>
            <a:pPr lvl="0"/>
            <a:r>
              <a:rPr lang="tr-TR" dirty="0">
                <a:solidFill>
                  <a:schemeClr val="bg1"/>
                </a:solidFill>
              </a:rPr>
              <a:t>Yönetmelik birleşmelerde 60 cihaz üst sınırı getirirken, bir hekimin seansta 50 hastaya </a:t>
            </a:r>
          </a:p>
          <a:p>
            <a:pPr lvl="0"/>
            <a:r>
              <a:rPr lang="tr-TR" dirty="0">
                <a:solidFill>
                  <a:schemeClr val="bg1"/>
                </a:solidFill>
              </a:rPr>
              <a:t>Hemşire, ATT çalışması…</a:t>
            </a:r>
          </a:p>
        </p:txBody>
      </p:sp>
      <p:sp>
        <p:nvSpPr>
          <p:cNvPr id="6" name="Google Shape;138;p17"/>
          <p:cNvSpPr>
            <a:spLocks noGrp="1"/>
          </p:cNvSpPr>
          <p:nvPr>
            <p:ph type="dt" sz="half" idx="10"/>
          </p:nvPr>
        </p:nvSpPr>
        <p:spPr bwMode="auto">
          <a:prstGeom prst="rect">
            <a:avLst/>
          </a:prstGeom>
          <a:noFill/>
          <a:ln>
            <a:noFill/>
          </a:ln>
        </p:spPr>
        <p:txBody>
          <a:bodyPr spcFirstLastPara="1" vert="horz" wrap="square" lIns="91425" tIns="45700" rIns="91425" bIns="45700" rtlCol="0" anchor="ctr" anchorCtr="0">
            <a:noAutofit/>
          </a:bodyPr>
          <a:lstStyle/>
          <a:p>
            <a:pPr algn="l">
              <a:defRPr/>
            </a:pPr>
            <a:fld id="{8CF801CB-A0CE-453A-B064-59CD78B4B253}" type="datetime1">
              <a:rPr lang="tr-TR" smtClean="0"/>
              <a:t>17.10.2021</a:t>
            </a:fld>
            <a:endParaRPr/>
          </a:p>
        </p:txBody>
      </p:sp>
      <p:sp>
        <p:nvSpPr>
          <p:cNvPr id="8" name="Google Shape;140;p17"/>
          <p:cNvSpPr>
            <a:spLocks noGrp="1"/>
          </p:cNvSpPr>
          <p:nvPr>
            <p:ph type="ftr" sz="quarter" idx="11"/>
          </p:nvPr>
        </p:nvSpPr>
        <p:spPr bwMode="auto">
          <a:prstGeom prst="rect">
            <a:avLst/>
          </a:prstGeom>
          <a:noFill/>
          <a:ln>
            <a:noFill/>
          </a:ln>
        </p:spPr>
        <p:txBody>
          <a:bodyPr spcFirstLastPara="1" vert="horz" wrap="square" lIns="91425" tIns="45700" rIns="91425" bIns="45700" rtlCol="0" anchor="ctr" anchorCtr="0">
            <a:noAutofit/>
          </a:bodyPr>
          <a:lstStyle/>
          <a:p>
            <a:pPr algn="ctr">
              <a:defRPr/>
            </a:pPr>
            <a:r>
              <a:rPr lang="tr-TR"/>
              <a:t>Uzm. Dr. Sadi Kemal A. ARSLAN        38.ULUSAL NEFROLOJİ KONRESİ GİRNE</a:t>
            </a:r>
            <a:endParaRPr dirty="0"/>
          </a:p>
        </p:txBody>
      </p:sp>
      <p:sp>
        <p:nvSpPr>
          <p:cNvPr id="7" name="Google Shape;139;p17"/>
          <p:cNvSpPr>
            <a:spLocks noGrp="1"/>
          </p:cNvSpPr>
          <p:nvPr>
            <p:ph type="sldNum" sz="quarter" idx="12"/>
          </p:nvPr>
        </p:nvSpPr>
        <p:spPr bwMode="auto">
          <a:prstGeom prst="rect">
            <a:avLst/>
          </a:prstGeom>
          <a:noFill/>
          <a:ln>
            <a:noFill/>
          </a:ln>
        </p:spPr>
        <p:txBody>
          <a:bodyPr spcFirstLastPara="1" vert="horz" wrap="square" lIns="91425" tIns="45700" rIns="91425" bIns="45700" rtlCol="0" anchor="ctr" anchorCtr="0">
            <a:noAutofit/>
          </a:bodyPr>
          <a:lstStyle/>
          <a:p>
            <a:pPr>
              <a:defRPr/>
            </a:pPr>
            <a:fld id="{00000000-1234-1234-1234-123412341234}" type="slidenum">
              <a:rPr lang="tr-TR"/>
              <a:pPr>
                <a:defRPr/>
              </a:pPr>
              <a:t>8</a:t>
            </a:fld>
            <a:endParaRPr/>
          </a:p>
        </p:txBody>
      </p:sp>
      <p:pic>
        <p:nvPicPr>
          <p:cNvPr id="9" name="Google Shape;107;p13">
            <a:extLst>
              <a:ext uri="{FF2B5EF4-FFF2-40B4-BE49-F238E27FC236}">
                <a16:creationId xmlns:a16="http://schemas.microsoft.com/office/drawing/2014/main" id="{5D3E47D2-9C04-498F-893A-72582FEF952E}"/>
              </a:ext>
            </a:extLst>
          </p:cNvPr>
          <p:cNvPicPr/>
          <p:nvPr/>
        </p:nvPicPr>
        <p:blipFill>
          <a:blip r:embed="rId2">
            <a:alphaModFix/>
          </a:blip>
          <a:srcRect/>
          <a:stretch/>
        </p:blipFill>
        <p:spPr bwMode="auto">
          <a:xfrm>
            <a:off x="9355722" y="4754698"/>
            <a:ext cx="2109399" cy="210330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477437F-F3D2-464E-A880-87DBCB01BE07}"/>
              </a:ext>
            </a:extLst>
          </p:cNvPr>
          <p:cNvSpPr>
            <a:spLocks noGrp="1"/>
          </p:cNvSpPr>
          <p:nvPr>
            <p:ph type="title"/>
          </p:nvPr>
        </p:nvSpPr>
        <p:spPr/>
        <p:txBody>
          <a:bodyPr>
            <a:normAutofit/>
          </a:bodyPr>
          <a:lstStyle/>
          <a:p>
            <a:pPr lvl="0" algn="ctr"/>
            <a:r>
              <a:rPr lang="tr-TR" sz="3600" baseline="0" dirty="0">
                <a:solidFill>
                  <a:schemeClr val="bg1"/>
                </a:solidFill>
              </a:rPr>
              <a:t>DİYALİZ HEKİMLERİ </a:t>
            </a:r>
            <a:r>
              <a:rPr lang="tr-TR" sz="1800" baseline="0" dirty="0">
                <a:solidFill>
                  <a:schemeClr val="bg1"/>
                </a:solidFill>
              </a:rPr>
              <a:t>Özlük hakları, mevzuat, çalışma ortamı </a:t>
            </a:r>
            <a:endParaRPr lang="tr-TR" sz="1800" dirty="0">
              <a:solidFill>
                <a:schemeClr val="bg1"/>
              </a:solidFill>
            </a:endParaRPr>
          </a:p>
        </p:txBody>
      </p:sp>
      <p:sp>
        <p:nvSpPr>
          <p:cNvPr id="3" name="İçerik Yer Tutucusu 2">
            <a:extLst>
              <a:ext uri="{FF2B5EF4-FFF2-40B4-BE49-F238E27FC236}">
                <a16:creationId xmlns:a16="http://schemas.microsoft.com/office/drawing/2014/main" id="{D5FB54F3-0111-408B-8C2B-EE390CB7E4BF}"/>
              </a:ext>
            </a:extLst>
          </p:cNvPr>
          <p:cNvSpPr>
            <a:spLocks noGrp="1"/>
          </p:cNvSpPr>
          <p:nvPr>
            <p:ph idx="1"/>
          </p:nvPr>
        </p:nvSpPr>
        <p:spPr/>
        <p:txBody>
          <a:bodyPr>
            <a:normAutofit/>
          </a:bodyPr>
          <a:lstStyle/>
          <a:p>
            <a:r>
              <a:rPr lang="tr-TR" dirty="0">
                <a:solidFill>
                  <a:schemeClr val="bg1"/>
                </a:solidFill>
              </a:rPr>
              <a:t>Diyaliz hekimlerinin artmış bürokratik, hasta ve ek hukuki yükü, görev tanımında olmayan </a:t>
            </a:r>
            <a:r>
              <a:rPr lang="tr-TR" dirty="0" err="1">
                <a:solidFill>
                  <a:schemeClr val="bg1"/>
                </a:solidFill>
              </a:rPr>
              <a:t>pekçok</a:t>
            </a:r>
            <a:r>
              <a:rPr lang="tr-TR" dirty="0">
                <a:solidFill>
                  <a:schemeClr val="bg1"/>
                </a:solidFill>
              </a:rPr>
              <a:t> iş ( tetkiklerin organizasyonu -laboratuvarla diyalog-tedavilerin </a:t>
            </a:r>
            <a:r>
              <a:rPr lang="tr-TR" dirty="0" err="1">
                <a:solidFill>
                  <a:schemeClr val="bg1"/>
                </a:solidFill>
              </a:rPr>
              <a:t>duzenlenmesi-tdis</a:t>
            </a:r>
            <a:r>
              <a:rPr lang="tr-TR" dirty="0">
                <a:solidFill>
                  <a:schemeClr val="bg1"/>
                </a:solidFill>
              </a:rPr>
              <a:t> takibi </a:t>
            </a:r>
            <a:r>
              <a:rPr lang="tr-TR" dirty="0" err="1">
                <a:solidFill>
                  <a:schemeClr val="bg1"/>
                </a:solidFill>
              </a:rPr>
              <a:t>kontrolu</a:t>
            </a:r>
            <a:r>
              <a:rPr lang="tr-TR" dirty="0">
                <a:solidFill>
                  <a:schemeClr val="bg1"/>
                </a:solidFill>
              </a:rPr>
              <a:t> izlemlerin girilmesi-</a:t>
            </a:r>
            <a:r>
              <a:rPr lang="tr-TR" dirty="0" err="1">
                <a:solidFill>
                  <a:schemeClr val="bg1"/>
                </a:solidFill>
              </a:rPr>
              <a:t>spts</a:t>
            </a:r>
            <a:r>
              <a:rPr lang="tr-TR" dirty="0">
                <a:solidFill>
                  <a:schemeClr val="bg1"/>
                </a:solidFill>
              </a:rPr>
              <a:t> (ekip) </a:t>
            </a:r>
            <a:r>
              <a:rPr lang="tr-TR" dirty="0" err="1">
                <a:solidFill>
                  <a:schemeClr val="bg1"/>
                </a:solidFill>
              </a:rPr>
              <a:t>kontrolu-sks</a:t>
            </a:r>
            <a:r>
              <a:rPr lang="tr-TR" dirty="0">
                <a:solidFill>
                  <a:schemeClr val="bg1"/>
                </a:solidFill>
              </a:rPr>
              <a:t> </a:t>
            </a:r>
            <a:r>
              <a:rPr lang="tr-TR" dirty="0" err="1">
                <a:solidFill>
                  <a:schemeClr val="bg1"/>
                </a:solidFill>
              </a:rPr>
              <a:t>kontrolu</a:t>
            </a:r>
            <a:r>
              <a:rPr lang="tr-TR" dirty="0">
                <a:solidFill>
                  <a:schemeClr val="bg1"/>
                </a:solidFill>
              </a:rPr>
              <a:t> takibi </a:t>
            </a:r>
            <a:r>
              <a:rPr lang="tr-TR" dirty="0" err="1">
                <a:solidFill>
                  <a:schemeClr val="bg1"/>
                </a:solidFill>
              </a:rPr>
              <a:t>tamamlanmasi-indikatorlerin</a:t>
            </a:r>
            <a:r>
              <a:rPr lang="tr-TR" dirty="0">
                <a:solidFill>
                  <a:schemeClr val="bg1"/>
                </a:solidFill>
              </a:rPr>
              <a:t> </a:t>
            </a:r>
            <a:r>
              <a:rPr lang="tr-TR" dirty="0" err="1">
                <a:solidFill>
                  <a:schemeClr val="bg1"/>
                </a:solidFill>
              </a:rPr>
              <a:t>hesaplanmasi</a:t>
            </a:r>
            <a:r>
              <a:rPr lang="tr-TR" dirty="0">
                <a:solidFill>
                  <a:schemeClr val="bg1"/>
                </a:solidFill>
              </a:rPr>
              <a:t>-hasta </a:t>
            </a:r>
            <a:r>
              <a:rPr lang="tr-TR" dirty="0" err="1">
                <a:solidFill>
                  <a:schemeClr val="bg1"/>
                </a:solidFill>
              </a:rPr>
              <a:t>programlarinin</a:t>
            </a:r>
            <a:r>
              <a:rPr lang="tr-TR" dirty="0">
                <a:solidFill>
                  <a:schemeClr val="bg1"/>
                </a:solidFill>
              </a:rPr>
              <a:t> </a:t>
            </a:r>
            <a:r>
              <a:rPr lang="tr-TR" dirty="0" err="1">
                <a:solidFill>
                  <a:schemeClr val="bg1"/>
                </a:solidFill>
              </a:rPr>
              <a:t>yapilmasi</a:t>
            </a:r>
            <a:r>
              <a:rPr lang="tr-TR" dirty="0">
                <a:solidFill>
                  <a:schemeClr val="bg1"/>
                </a:solidFill>
              </a:rPr>
              <a:t>-hasta anketleri-çalışan anketleri-</a:t>
            </a:r>
            <a:r>
              <a:rPr lang="tr-TR" dirty="0" err="1">
                <a:solidFill>
                  <a:schemeClr val="bg1"/>
                </a:solidFill>
              </a:rPr>
              <a:t>calisan</a:t>
            </a:r>
            <a:r>
              <a:rPr lang="tr-TR" dirty="0">
                <a:solidFill>
                  <a:schemeClr val="bg1"/>
                </a:solidFill>
              </a:rPr>
              <a:t> </a:t>
            </a:r>
            <a:r>
              <a:rPr lang="tr-TR" dirty="0" err="1">
                <a:solidFill>
                  <a:schemeClr val="bg1"/>
                </a:solidFill>
              </a:rPr>
              <a:t>egitimleri</a:t>
            </a:r>
            <a:r>
              <a:rPr lang="tr-TR" dirty="0">
                <a:solidFill>
                  <a:schemeClr val="bg1"/>
                </a:solidFill>
              </a:rPr>
              <a:t>-hasta </a:t>
            </a:r>
            <a:r>
              <a:rPr lang="tr-TR" dirty="0" err="1">
                <a:solidFill>
                  <a:schemeClr val="bg1"/>
                </a:solidFill>
              </a:rPr>
              <a:t>egitimleriıts</a:t>
            </a:r>
            <a:r>
              <a:rPr lang="tr-TR" dirty="0">
                <a:solidFill>
                  <a:schemeClr val="bg1"/>
                </a:solidFill>
              </a:rPr>
              <a:t> takibi- faturalamada yaşanan sorunların takibi- malzeme alımında </a:t>
            </a:r>
            <a:r>
              <a:rPr lang="tr-TR" dirty="0" err="1">
                <a:solidFill>
                  <a:schemeClr val="bg1"/>
                </a:solidFill>
              </a:rPr>
              <a:t>alinan</a:t>
            </a:r>
            <a:r>
              <a:rPr lang="tr-TR" dirty="0">
                <a:solidFill>
                  <a:schemeClr val="bg1"/>
                </a:solidFill>
              </a:rPr>
              <a:t> ürünün </a:t>
            </a:r>
            <a:r>
              <a:rPr lang="tr-TR" dirty="0" err="1">
                <a:solidFill>
                  <a:schemeClr val="bg1"/>
                </a:solidFill>
              </a:rPr>
              <a:t>degerlendirilmesi</a:t>
            </a:r>
            <a:r>
              <a:rPr lang="tr-TR" dirty="0">
                <a:solidFill>
                  <a:schemeClr val="bg1"/>
                </a:solidFill>
              </a:rPr>
              <a:t>-sterilizasyonun takibi, acil durum ekibi, yangın ekibi, hastanın hastaneye yatışının ayarlanması…tıbbi atık,…)</a:t>
            </a:r>
          </a:p>
        </p:txBody>
      </p:sp>
      <p:sp>
        <p:nvSpPr>
          <p:cNvPr id="4" name="Veri Yer Tutucusu 3">
            <a:extLst>
              <a:ext uri="{FF2B5EF4-FFF2-40B4-BE49-F238E27FC236}">
                <a16:creationId xmlns:a16="http://schemas.microsoft.com/office/drawing/2014/main" id="{4C58813C-4209-45A4-90B2-7540C04A0676}"/>
              </a:ext>
            </a:extLst>
          </p:cNvPr>
          <p:cNvSpPr>
            <a:spLocks noGrp="1"/>
          </p:cNvSpPr>
          <p:nvPr>
            <p:ph type="dt" sz="half" idx="10"/>
          </p:nvPr>
        </p:nvSpPr>
        <p:spPr/>
        <p:txBody>
          <a:bodyPr/>
          <a:lstStyle/>
          <a:p>
            <a:fld id="{608B9E7A-D5E2-4829-9402-56FE95FE9C61}" type="datetime1">
              <a:rPr lang="tr-TR" smtClean="0"/>
              <a:t>17.10.2021</a:t>
            </a:fld>
            <a:endParaRPr lang="tr-TR"/>
          </a:p>
        </p:txBody>
      </p:sp>
      <p:sp>
        <p:nvSpPr>
          <p:cNvPr id="5" name="Alt Bilgi Yer Tutucusu 4">
            <a:extLst>
              <a:ext uri="{FF2B5EF4-FFF2-40B4-BE49-F238E27FC236}">
                <a16:creationId xmlns:a16="http://schemas.microsoft.com/office/drawing/2014/main" id="{3A938A0A-CD9B-4D25-8D76-24D69D1AD2E0}"/>
              </a:ext>
            </a:extLst>
          </p:cNvPr>
          <p:cNvSpPr>
            <a:spLocks noGrp="1"/>
          </p:cNvSpPr>
          <p:nvPr>
            <p:ph type="ftr" sz="quarter" idx="11"/>
          </p:nvPr>
        </p:nvSpPr>
        <p:spPr/>
        <p:txBody>
          <a:bodyPr/>
          <a:lstStyle/>
          <a:p>
            <a:r>
              <a:rPr lang="tr-TR"/>
              <a:t>Uzm. Dr. Sadi Kemal A. ARSLAN        38.ULUSAL NEFROLOJİ KONRESİ GİRNE</a:t>
            </a:r>
          </a:p>
        </p:txBody>
      </p:sp>
      <p:sp>
        <p:nvSpPr>
          <p:cNvPr id="6" name="Slayt Numarası Yer Tutucusu 5">
            <a:extLst>
              <a:ext uri="{FF2B5EF4-FFF2-40B4-BE49-F238E27FC236}">
                <a16:creationId xmlns:a16="http://schemas.microsoft.com/office/drawing/2014/main" id="{40FBCC1B-A2E7-47AA-8E17-AD7EFD9F57A1}"/>
              </a:ext>
            </a:extLst>
          </p:cNvPr>
          <p:cNvSpPr>
            <a:spLocks noGrp="1"/>
          </p:cNvSpPr>
          <p:nvPr>
            <p:ph type="sldNum" sz="quarter" idx="12"/>
          </p:nvPr>
        </p:nvSpPr>
        <p:spPr/>
        <p:txBody>
          <a:bodyPr/>
          <a:lstStyle/>
          <a:p>
            <a:fld id="{7156C091-F6EE-4D18-A731-273068D2B1B3}" type="slidenum">
              <a:rPr lang="tr-TR" smtClean="0"/>
              <a:t>9</a:t>
            </a:fld>
            <a:endParaRPr lang="tr-TR"/>
          </a:p>
        </p:txBody>
      </p:sp>
    </p:spTree>
    <p:extLst>
      <p:ext uri="{BB962C8B-B14F-4D97-AF65-F5344CB8AC3E}">
        <p14:creationId xmlns:p14="http://schemas.microsoft.com/office/powerpoint/2010/main" val="889316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aşlık 9">
            <a:extLst>
              <a:ext uri="{FF2B5EF4-FFF2-40B4-BE49-F238E27FC236}">
                <a16:creationId xmlns:a16="http://schemas.microsoft.com/office/drawing/2014/main" id="{B1F472A7-DF67-4232-ACFD-B6BB4CE0FEA7}"/>
              </a:ext>
            </a:extLst>
          </p:cNvPr>
          <p:cNvSpPr>
            <a:spLocks noGrp="1"/>
          </p:cNvSpPr>
          <p:nvPr>
            <p:ph type="title"/>
          </p:nvPr>
        </p:nvSpPr>
        <p:spPr/>
        <p:txBody>
          <a:bodyPr>
            <a:normAutofit fontScale="90000"/>
          </a:bodyPr>
          <a:lstStyle/>
          <a:p>
            <a:pPr algn="ctr"/>
            <a:br>
              <a:rPr lang="tr-TR" sz="4000" baseline="0" dirty="0">
                <a:solidFill>
                  <a:schemeClr val="bg1"/>
                </a:solidFill>
              </a:rPr>
            </a:br>
            <a:r>
              <a:rPr lang="tr-TR" sz="4000" baseline="0" dirty="0">
                <a:solidFill>
                  <a:schemeClr val="bg1"/>
                </a:solidFill>
              </a:rPr>
              <a:t>DİYALİZ HEKİMLERİ </a:t>
            </a:r>
            <a:r>
              <a:rPr lang="tr-TR" sz="2000" baseline="0" dirty="0">
                <a:solidFill>
                  <a:schemeClr val="bg1"/>
                </a:solidFill>
              </a:rPr>
              <a:t>Özlük hakları, mevzuat, çalışma ortamı</a:t>
            </a:r>
            <a:br>
              <a:rPr lang="tr-TR" dirty="0"/>
            </a:br>
            <a:endParaRPr lang="tr-TR" dirty="0"/>
          </a:p>
        </p:txBody>
      </p:sp>
      <p:sp>
        <p:nvSpPr>
          <p:cNvPr id="9" name="İçerik Yer Tutucusu 8">
            <a:extLst>
              <a:ext uri="{FF2B5EF4-FFF2-40B4-BE49-F238E27FC236}">
                <a16:creationId xmlns:a16="http://schemas.microsoft.com/office/drawing/2014/main" id="{5B0AE206-8F1D-4D51-AA3F-9E1D516AD5D1}"/>
              </a:ext>
            </a:extLst>
          </p:cNvPr>
          <p:cNvSpPr>
            <a:spLocks noGrp="1"/>
          </p:cNvSpPr>
          <p:nvPr>
            <p:ph idx="1"/>
          </p:nvPr>
        </p:nvSpPr>
        <p:spPr/>
        <p:txBody>
          <a:bodyPr/>
          <a:lstStyle/>
          <a:p>
            <a:pPr lvl="0"/>
            <a:r>
              <a:rPr lang="tr-TR" dirty="0">
                <a:solidFill>
                  <a:schemeClr val="bg1"/>
                </a:solidFill>
              </a:rPr>
              <a:t>Hekimlik, </a:t>
            </a:r>
            <a:r>
              <a:rPr lang="tr-TR" dirty="0" err="1">
                <a:solidFill>
                  <a:schemeClr val="bg1"/>
                </a:solidFill>
              </a:rPr>
              <a:t>mesül</a:t>
            </a:r>
            <a:r>
              <a:rPr lang="tr-TR" dirty="0">
                <a:solidFill>
                  <a:schemeClr val="bg1"/>
                </a:solidFill>
              </a:rPr>
              <a:t> müdürlük </a:t>
            </a:r>
          </a:p>
          <a:p>
            <a:pPr lvl="0"/>
            <a:r>
              <a:rPr lang="tr-TR" dirty="0">
                <a:solidFill>
                  <a:schemeClr val="bg1"/>
                </a:solidFill>
              </a:rPr>
              <a:t>Hekim hemodiyaliz de pek çok süreci bir arada yönetmek zorunda</a:t>
            </a:r>
          </a:p>
          <a:p>
            <a:pPr lvl="0"/>
            <a:r>
              <a:rPr lang="tr-TR" dirty="0">
                <a:solidFill>
                  <a:schemeClr val="bg1"/>
                </a:solidFill>
              </a:rPr>
              <a:t>Hekim hasta, personel ve yönetim arasında sıkışmıştır, değersizlik duygusu, kaygı bozukluğu ve depresyon </a:t>
            </a:r>
          </a:p>
          <a:p>
            <a:pPr lvl="0" algn="l"/>
            <a:r>
              <a:rPr lang="tr-TR" dirty="0">
                <a:solidFill>
                  <a:schemeClr val="bg1"/>
                </a:solidFill>
              </a:rPr>
              <a:t>SGK Fatura İnceleme Merkezleri</a:t>
            </a:r>
          </a:p>
          <a:p>
            <a:pPr lvl="0"/>
            <a:r>
              <a:rPr lang="tr-TR" dirty="0">
                <a:solidFill>
                  <a:schemeClr val="bg1"/>
                </a:solidFill>
              </a:rPr>
              <a:t>Hekimin reçetesi hem SGK, </a:t>
            </a:r>
            <a:r>
              <a:rPr lang="tr-TR" dirty="0" err="1">
                <a:solidFill>
                  <a:schemeClr val="bg1"/>
                </a:solidFill>
              </a:rPr>
              <a:t>hemde</a:t>
            </a:r>
            <a:r>
              <a:rPr lang="tr-TR" dirty="0">
                <a:solidFill>
                  <a:schemeClr val="bg1"/>
                </a:solidFill>
              </a:rPr>
              <a:t> işletme tarafından baskı altında</a:t>
            </a:r>
          </a:p>
          <a:p>
            <a:pPr lvl="0" algn="l"/>
            <a:endParaRPr lang="tr-TR" dirty="0">
              <a:solidFill>
                <a:schemeClr val="bg1"/>
              </a:solidFill>
            </a:endParaRPr>
          </a:p>
        </p:txBody>
      </p:sp>
      <p:sp>
        <p:nvSpPr>
          <p:cNvPr id="4" name="Veri Yer Tutucusu 3">
            <a:extLst>
              <a:ext uri="{FF2B5EF4-FFF2-40B4-BE49-F238E27FC236}">
                <a16:creationId xmlns:a16="http://schemas.microsoft.com/office/drawing/2014/main" id="{9EB5FC6D-A040-42DE-9EF0-938C636B9AA3}"/>
              </a:ext>
            </a:extLst>
          </p:cNvPr>
          <p:cNvSpPr>
            <a:spLocks noGrp="1"/>
          </p:cNvSpPr>
          <p:nvPr>
            <p:ph type="dt" sz="half" idx="10"/>
          </p:nvPr>
        </p:nvSpPr>
        <p:spPr/>
        <p:txBody>
          <a:bodyPr/>
          <a:lstStyle/>
          <a:p>
            <a:pPr rtl="0"/>
            <a:fld id="{EE5A41E4-AB3B-4DE3-A793-53B205D500CA}" type="datetime1">
              <a:rPr lang="tr-TR" smtClean="0"/>
              <a:t>17.10.2021</a:t>
            </a:fld>
            <a:endParaRPr lang="tr-TR" dirty="0"/>
          </a:p>
        </p:txBody>
      </p:sp>
      <p:sp>
        <p:nvSpPr>
          <p:cNvPr id="5" name="Alt Bilgi Yer Tutucusu 4">
            <a:extLst>
              <a:ext uri="{FF2B5EF4-FFF2-40B4-BE49-F238E27FC236}">
                <a16:creationId xmlns:a16="http://schemas.microsoft.com/office/drawing/2014/main" id="{A337890D-4A32-4D4C-82CE-1DE5B7BD28D6}"/>
              </a:ext>
            </a:extLst>
          </p:cNvPr>
          <p:cNvSpPr>
            <a:spLocks noGrp="1"/>
          </p:cNvSpPr>
          <p:nvPr>
            <p:ph type="ftr" sz="quarter" idx="11"/>
          </p:nvPr>
        </p:nvSpPr>
        <p:spPr/>
        <p:txBody>
          <a:bodyPr/>
          <a:lstStyle/>
          <a:p>
            <a:pPr rtl="0"/>
            <a:r>
              <a:rPr lang="tr-TR"/>
              <a:t>Uzm. Dr. Sadi Kemal A. ARSLAN        38.ULUSAL NEFROLOJİ KONRESİ GİRNE</a:t>
            </a:r>
            <a:endParaRPr lang="tr-TR" dirty="0"/>
          </a:p>
        </p:txBody>
      </p:sp>
      <p:sp>
        <p:nvSpPr>
          <p:cNvPr id="6" name="Slayt Numarası Yer Tutucusu 5">
            <a:extLst>
              <a:ext uri="{FF2B5EF4-FFF2-40B4-BE49-F238E27FC236}">
                <a16:creationId xmlns:a16="http://schemas.microsoft.com/office/drawing/2014/main" id="{6FE28D38-DC87-464D-BF9B-FD97B0CE7B99}"/>
              </a:ext>
            </a:extLst>
          </p:cNvPr>
          <p:cNvSpPr>
            <a:spLocks noGrp="1"/>
          </p:cNvSpPr>
          <p:nvPr>
            <p:ph type="sldNum" sz="quarter" idx="12"/>
          </p:nvPr>
        </p:nvSpPr>
        <p:spPr/>
        <p:txBody>
          <a:bodyPr/>
          <a:lstStyle/>
          <a:p>
            <a:pPr rtl="0"/>
            <a:fld id="{25BA54BD-C84D-46CE-8B72-31BFB26ABA43}" type="slidenum">
              <a:rPr lang="tr-TR" smtClean="0"/>
              <a:t>10</a:t>
            </a:fld>
            <a:endParaRPr lang="tr-TR" dirty="0"/>
          </a:p>
        </p:txBody>
      </p:sp>
      <p:pic>
        <p:nvPicPr>
          <p:cNvPr id="8" name="Google Shape;107;p13">
            <a:extLst>
              <a:ext uri="{FF2B5EF4-FFF2-40B4-BE49-F238E27FC236}">
                <a16:creationId xmlns:a16="http://schemas.microsoft.com/office/drawing/2014/main" id="{56B5074B-5C23-4982-AF9D-EA09410BF499}"/>
              </a:ext>
            </a:extLst>
          </p:cNvPr>
          <p:cNvPicPr/>
          <p:nvPr/>
        </p:nvPicPr>
        <p:blipFill>
          <a:blip r:embed="rId2">
            <a:alphaModFix/>
          </a:blip>
          <a:srcRect/>
          <a:stretch/>
        </p:blipFill>
        <p:spPr bwMode="auto">
          <a:xfrm>
            <a:off x="9355722" y="4754698"/>
            <a:ext cx="2109399" cy="2103302"/>
          </a:xfrm>
          <a:prstGeom prst="rect">
            <a:avLst/>
          </a:prstGeom>
          <a:noFill/>
          <a:ln>
            <a:noFill/>
          </a:ln>
        </p:spPr>
      </p:pic>
    </p:spTree>
    <p:extLst>
      <p:ext uri="{BB962C8B-B14F-4D97-AF65-F5344CB8AC3E}">
        <p14:creationId xmlns:p14="http://schemas.microsoft.com/office/powerpoint/2010/main" val="2842461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Başlık 4">
            <a:extLst>
              <a:ext uri="{FF2B5EF4-FFF2-40B4-BE49-F238E27FC236}">
                <a16:creationId xmlns:a16="http://schemas.microsoft.com/office/drawing/2014/main" id="{39C6F283-3D65-4DBD-9425-242B8D53C9A3}"/>
              </a:ext>
            </a:extLst>
          </p:cNvPr>
          <p:cNvSpPr>
            <a:spLocks noGrp="1"/>
          </p:cNvSpPr>
          <p:nvPr>
            <p:ph type="title"/>
          </p:nvPr>
        </p:nvSpPr>
        <p:spPr/>
        <p:txBody>
          <a:bodyPr>
            <a:normAutofit fontScale="90000"/>
          </a:bodyPr>
          <a:lstStyle/>
          <a:p>
            <a:pPr algn="ctr"/>
            <a:br>
              <a:rPr lang="tr-TR" sz="4000" baseline="0" dirty="0">
                <a:solidFill>
                  <a:schemeClr val="bg1"/>
                </a:solidFill>
              </a:rPr>
            </a:br>
            <a:r>
              <a:rPr lang="tr-TR" sz="4000" baseline="0" dirty="0">
                <a:solidFill>
                  <a:schemeClr val="bg1"/>
                </a:solidFill>
              </a:rPr>
              <a:t>DİYALİZ HEKİMLERİ </a:t>
            </a:r>
            <a:r>
              <a:rPr lang="tr-TR" sz="1800" baseline="0" dirty="0">
                <a:solidFill>
                  <a:schemeClr val="bg1"/>
                </a:solidFill>
              </a:rPr>
              <a:t>Özlük hakları, mevzuat, çalışma ortamı </a:t>
            </a:r>
            <a:br>
              <a:rPr lang="tr-TR" dirty="0"/>
            </a:br>
            <a:endParaRPr lang="tr-TR" dirty="0"/>
          </a:p>
        </p:txBody>
      </p:sp>
      <p:sp>
        <p:nvSpPr>
          <p:cNvPr id="4" name="İçerik Yer Tutucusu 3">
            <a:extLst>
              <a:ext uri="{FF2B5EF4-FFF2-40B4-BE49-F238E27FC236}">
                <a16:creationId xmlns:a16="http://schemas.microsoft.com/office/drawing/2014/main" id="{F0FA5DDA-50E1-4FA9-8C5A-9F8D2BC2B650}"/>
              </a:ext>
            </a:extLst>
          </p:cNvPr>
          <p:cNvSpPr>
            <a:spLocks noGrp="1"/>
          </p:cNvSpPr>
          <p:nvPr>
            <p:ph idx="1"/>
          </p:nvPr>
        </p:nvSpPr>
        <p:spPr/>
        <p:txBody>
          <a:bodyPr>
            <a:normAutofit/>
          </a:bodyPr>
          <a:lstStyle/>
          <a:p>
            <a:r>
              <a:rPr lang="tr-TR" dirty="0">
                <a:solidFill>
                  <a:schemeClr val="bg1"/>
                </a:solidFill>
              </a:rPr>
              <a:t>Günlük mesai saati 11 saati aşıyor, hekimler değersizlik duygusu yaşıyor</a:t>
            </a:r>
          </a:p>
          <a:p>
            <a:pPr lvl="0"/>
            <a:r>
              <a:rPr lang="tr-TR" dirty="0">
                <a:solidFill>
                  <a:schemeClr val="bg1"/>
                </a:solidFill>
              </a:rPr>
              <a:t>Uzun çalışma, zorunlu fazla mesai, akşam seansları gece mesaisi</a:t>
            </a:r>
          </a:p>
          <a:p>
            <a:pPr lvl="0"/>
            <a:r>
              <a:rPr lang="tr-TR" dirty="0">
                <a:solidFill>
                  <a:schemeClr val="bg1"/>
                </a:solidFill>
              </a:rPr>
              <a:t>50 hastaya bakmak, 30 altında ise kadro sorunu Yİ ve Kİ </a:t>
            </a:r>
          </a:p>
          <a:p>
            <a:pPr lvl="0"/>
            <a:r>
              <a:rPr lang="tr-TR" dirty="0">
                <a:solidFill>
                  <a:schemeClr val="bg1"/>
                </a:solidFill>
              </a:rPr>
              <a:t>Maaşlar </a:t>
            </a:r>
            <a:r>
              <a:rPr lang="tr-TR" dirty="0" err="1">
                <a:solidFill>
                  <a:schemeClr val="bg1"/>
                </a:solidFill>
              </a:rPr>
              <a:t>legalize</a:t>
            </a:r>
            <a:r>
              <a:rPr lang="tr-TR" dirty="0">
                <a:solidFill>
                  <a:schemeClr val="bg1"/>
                </a:solidFill>
              </a:rPr>
              <a:t> olmuyor, hekimler zarf ile maaş </a:t>
            </a:r>
          </a:p>
          <a:p>
            <a:pPr lvl="0"/>
            <a:r>
              <a:rPr lang="tr-TR" dirty="0" err="1">
                <a:solidFill>
                  <a:schemeClr val="bg1"/>
                </a:solidFill>
              </a:rPr>
              <a:t>SB’nın</a:t>
            </a:r>
            <a:r>
              <a:rPr lang="tr-TR" dirty="0">
                <a:solidFill>
                  <a:schemeClr val="bg1"/>
                </a:solidFill>
              </a:rPr>
              <a:t> hekim kadro sınırlaması kayıt dışı uygulamalara neden oluyor</a:t>
            </a:r>
          </a:p>
          <a:p>
            <a:pPr lvl="0" algn="l"/>
            <a:r>
              <a:rPr lang="tr-TR" dirty="0">
                <a:solidFill>
                  <a:schemeClr val="bg1"/>
                </a:solidFill>
              </a:rPr>
              <a:t>Hastaların </a:t>
            </a:r>
            <a:r>
              <a:rPr lang="tr-TR" dirty="0" err="1">
                <a:solidFill>
                  <a:schemeClr val="bg1"/>
                </a:solidFill>
              </a:rPr>
              <a:t>damaryolu</a:t>
            </a:r>
            <a:r>
              <a:rPr lang="tr-TR" dirty="0">
                <a:solidFill>
                  <a:schemeClr val="bg1"/>
                </a:solidFill>
              </a:rPr>
              <a:t> sağlanması, hastane desteği sorunu</a:t>
            </a:r>
          </a:p>
          <a:p>
            <a:pPr lvl="0"/>
            <a:endParaRPr lang="tr-TR" dirty="0"/>
          </a:p>
        </p:txBody>
      </p:sp>
      <p:sp>
        <p:nvSpPr>
          <p:cNvPr id="6" name="Google Shape;189;p23"/>
          <p:cNvSpPr>
            <a:spLocks noGrp="1"/>
          </p:cNvSpPr>
          <p:nvPr>
            <p:ph type="dt" sz="half" idx="10"/>
          </p:nvPr>
        </p:nvSpPr>
        <p:spPr bwMode="auto">
          <a:prstGeom prst="rect">
            <a:avLst/>
          </a:prstGeom>
          <a:noFill/>
          <a:ln>
            <a:noFill/>
          </a:ln>
        </p:spPr>
        <p:txBody>
          <a:bodyPr spcFirstLastPara="1" vert="horz" wrap="square" lIns="91425" tIns="45700" rIns="91425" bIns="45700" rtlCol="0" anchor="ctr" anchorCtr="0">
            <a:noAutofit/>
          </a:bodyPr>
          <a:lstStyle/>
          <a:p>
            <a:pPr algn="l">
              <a:defRPr/>
            </a:pPr>
            <a:fld id="{DADA84CC-AA0D-4D9C-9AFF-AB9CD131D1EA}" type="datetime1">
              <a:rPr lang="tr-TR" smtClean="0"/>
              <a:t>17.10.2021</a:t>
            </a:fld>
            <a:endParaRPr/>
          </a:p>
        </p:txBody>
      </p:sp>
      <p:sp>
        <p:nvSpPr>
          <p:cNvPr id="8" name="Google Shape;191;p23"/>
          <p:cNvSpPr>
            <a:spLocks noGrp="1"/>
          </p:cNvSpPr>
          <p:nvPr>
            <p:ph type="ftr" sz="quarter" idx="11"/>
          </p:nvPr>
        </p:nvSpPr>
        <p:spPr bwMode="auto">
          <a:prstGeom prst="rect">
            <a:avLst/>
          </a:prstGeom>
          <a:noFill/>
          <a:ln>
            <a:noFill/>
          </a:ln>
        </p:spPr>
        <p:txBody>
          <a:bodyPr spcFirstLastPara="1" vert="horz" wrap="square" lIns="91425" tIns="45700" rIns="91425" bIns="45700" rtlCol="0" anchor="ctr" anchorCtr="0">
            <a:noAutofit/>
          </a:bodyPr>
          <a:lstStyle/>
          <a:p>
            <a:pPr algn="ctr">
              <a:defRPr/>
            </a:pPr>
            <a:r>
              <a:rPr lang="tr-TR"/>
              <a:t>Uzm. Dr. Sadi Kemal A. ARSLAN        38.ULUSAL NEFROLOJİ KONRESİ GİRNE</a:t>
            </a:r>
            <a:endParaRPr/>
          </a:p>
        </p:txBody>
      </p:sp>
      <p:sp>
        <p:nvSpPr>
          <p:cNvPr id="7" name="Google Shape;190;p23"/>
          <p:cNvSpPr>
            <a:spLocks noGrp="1"/>
          </p:cNvSpPr>
          <p:nvPr>
            <p:ph type="sldNum" sz="quarter" idx="12"/>
          </p:nvPr>
        </p:nvSpPr>
        <p:spPr bwMode="auto">
          <a:prstGeom prst="rect">
            <a:avLst/>
          </a:prstGeom>
          <a:noFill/>
          <a:ln>
            <a:noFill/>
          </a:ln>
        </p:spPr>
        <p:txBody>
          <a:bodyPr spcFirstLastPara="1" vert="horz" wrap="square" lIns="91425" tIns="45700" rIns="91425" bIns="45700" rtlCol="0" anchor="ctr" anchorCtr="0">
            <a:noAutofit/>
          </a:bodyPr>
          <a:lstStyle/>
          <a:p>
            <a:pPr>
              <a:defRPr/>
            </a:pPr>
            <a:fld id="{00000000-1234-1234-1234-123412341234}" type="slidenum">
              <a:rPr lang="tr-TR"/>
              <a:pPr>
                <a:defRPr/>
              </a:pPr>
              <a:t>11</a:t>
            </a:fld>
            <a:endParaRPr/>
          </a:p>
        </p:txBody>
      </p:sp>
      <p:pic>
        <p:nvPicPr>
          <p:cNvPr id="9" name="Google Shape;107;p13">
            <a:extLst>
              <a:ext uri="{FF2B5EF4-FFF2-40B4-BE49-F238E27FC236}">
                <a16:creationId xmlns:a16="http://schemas.microsoft.com/office/drawing/2014/main" id="{5EDFC474-9311-41C7-9282-9630E4ADBD3D}"/>
              </a:ext>
            </a:extLst>
          </p:cNvPr>
          <p:cNvPicPr/>
          <p:nvPr/>
        </p:nvPicPr>
        <p:blipFill>
          <a:blip r:embed="rId2">
            <a:alphaModFix/>
          </a:blip>
          <a:srcRect/>
          <a:stretch/>
        </p:blipFill>
        <p:spPr bwMode="auto">
          <a:xfrm>
            <a:off x="9355722" y="4754698"/>
            <a:ext cx="2109399" cy="210330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Başlık 4">
            <a:extLst>
              <a:ext uri="{FF2B5EF4-FFF2-40B4-BE49-F238E27FC236}">
                <a16:creationId xmlns:a16="http://schemas.microsoft.com/office/drawing/2014/main" id="{DAF4124C-A856-4BA2-A1F4-347AF5B6581C}"/>
              </a:ext>
            </a:extLst>
          </p:cNvPr>
          <p:cNvSpPr>
            <a:spLocks noGrp="1"/>
          </p:cNvSpPr>
          <p:nvPr>
            <p:ph type="title"/>
          </p:nvPr>
        </p:nvSpPr>
        <p:spPr/>
        <p:txBody>
          <a:bodyPr>
            <a:normAutofit/>
          </a:bodyPr>
          <a:lstStyle/>
          <a:p>
            <a:pPr algn="ctr"/>
            <a:r>
              <a:rPr lang="tr-TR" sz="3600" baseline="0" dirty="0">
                <a:solidFill>
                  <a:schemeClr val="bg1"/>
                </a:solidFill>
              </a:rPr>
              <a:t>DİYALİZ HEKİMLERİ </a:t>
            </a:r>
            <a:r>
              <a:rPr lang="tr-TR" sz="1800" baseline="0" dirty="0">
                <a:solidFill>
                  <a:schemeClr val="bg1"/>
                </a:solidFill>
              </a:rPr>
              <a:t>Özlük hakları, mevzuat, çalışma ortamı</a:t>
            </a:r>
            <a:br>
              <a:rPr lang="tr-TR" sz="3600" dirty="0"/>
            </a:br>
            <a:endParaRPr lang="tr-TR" sz="3600" dirty="0"/>
          </a:p>
        </p:txBody>
      </p:sp>
      <p:sp>
        <p:nvSpPr>
          <p:cNvPr id="4" name="İçerik Yer Tutucusu 3">
            <a:extLst>
              <a:ext uri="{FF2B5EF4-FFF2-40B4-BE49-F238E27FC236}">
                <a16:creationId xmlns:a16="http://schemas.microsoft.com/office/drawing/2014/main" id="{44E76EB6-8662-480F-B763-EC28C84510A2}"/>
              </a:ext>
            </a:extLst>
          </p:cNvPr>
          <p:cNvSpPr>
            <a:spLocks noGrp="1"/>
          </p:cNvSpPr>
          <p:nvPr>
            <p:ph idx="1"/>
          </p:nvPr>
        </p:nvSpPr>
        <p:spPr/>
        <p:txBody>
          <a:bodyPr/>
          <a:lstStyle/>
          <a:p>
            <a:pPr lvl="0" algn="l"/>
            <a:r>
              <a:rPr lang="tr-TR" dirty="0">
                <a:solidFill>
                  <a:schemeClr val="bg1"/>
                </a:solidFill>
              </a:rPr>
              <a:t>Diyaliz bir ekip işidir, hemşire ekibi, diğer çalışan personel, </a:t>
            </a:r>
            <a:r>
              <a:rPr lang="tr-TR" dirty="0" err="1">
                <a:solidFill>
                  <a:schemeClr val="bg1"/>
                </a:solidFill>
              </a:rPr>
              <a:t>renal</a:t>
            </a:r>
            <a:r>
              <a:rPr lang="tr-TR" dirty="0">
                <a:solidFill>
                  <a:schemeClr val="bg1"/>
                </a:solidFill>
              </a:rPr>
              <a:t> diyetisyen, psikolog,</a:t>
            </a:r>
          </a:p>
          <a:p>
            <a:pPr lvl="0" algn="l"/>
            <a:r>
              <a:rPr lang="tr-TR" dirty="0">
                <a:solidFill>
                  <a:schemeClr val="bg1"/>
                </a:solidFill>
              </a:rPr>
              <a:t>sosyal çalışmacı, </a:t>
            </a:r>
          </a:p>
          <a:p>
            <a:pPr lvl="0"/>
            <a:r>
              <a:rPr lang="tr-TR" dirty="0">
                <a:solidFill>
                  <a:schemeClr val="bg1"/>
                </a:solidFill>
              </a:rPr>
              <a:t>Re-sertifikasyon ?</a:t>
            </a:r>
          </a:p>
          <a:p>
            <a:pPr lvl="0" algn="l"/>
            <a:r>
              <a:rPr lang="tr-TR" dirty="0">
                <a:solidFill>
                  <a:schemeClr val="bg1"/>
                </a:solidFill>
              </a:rPr>
              <a:t>Diyaliz Hekimi Sorumlu ama yetkisizdir, bazı ilaçları yazamaz, tedavi düzenleyemez</a:t>
            </a:r>
          </a:p>
          <a:p>
            <a:pPr lvl="0" algn="l"/>
            <a:r>
              <a:rPr lang="tr-TR" dirty="0" err="1">
                <a:solidFill>
                  <a:schemeClr val="bg1"/>
                </a:solidFill>
              </a:rPr>
              <a:t>Nefrolog</a:t>
            </a:r>
            <a:r>
              <a:rPr lang="tr-TR" dirty="0">
                <a:solidFill>
                  <a:schemeClr val="bg1"/>
                </a:solidFill>
              </a:rPr>
              <a:t> veya Sertifikalı Uzman Hekimlerin çalışması kağıt üzerinde </a:t>
            </a:r>
          </a:p>
        </p:txBody>
      </p:sp>
      <p:sp>
        <p:nvSpPr>
          <p:cNvPr id="6" name="Google Shape;198;p24"/>
          <p:cNvSpPr>
            <a:spLocks noGrp="1"/>
          </p:cNvSpPr>
          <p:nvPr>
            <p:ph type="dt" sz="half" idx="10"/>
          </p:nvPr>
        </p:nvSpPr>
        <p:spPr bwMode="auto">
          <a:prstGeom prst="rect">
            <a:avLst/>
          </a:prstGeom>
          <a:noFill/>
          <a:ln>
            <a:noFill/>
          </a:ln>
        </p:spPr>
        <p:txBody>
          <a:bodyPr spcFirstLastPara="1" vert="horz" wrap="square" lIns="91425" tIns="45700" rIns="91425" bIns="45700" rtlCol="0" anchor="ctr" anchorCtr="0">
            <a:noAutofit/>
          </a:bodyPr>
          <a:lstStyle/>
          <a:p>
            <a:pPr algn="l">
              <a:defRPr/>
            </a:pPr>
            <a:fld id="{E9B0690E-E6C6-479A-BDAE-C9671A3AFDFD}" type="datetime1">
              <a:rPr lang="tr-TR" smtClean="0"/>
              <a:t>17.10.2021</a:t>
            </a:fld>
            <a:endParaRPr/>
          </a:p>
        </p:txBody>
      </p:sp>
      <p:sp>
        <p:nvSpPr>
          <p:cNvPr id="8" name="Google Shape;200;p24"/>
          <p:cNvSpPr>
            <a:spLocks noGrp="1"/>
          </p:cNvSpPr>
          <p:nvPr>
            <p:ph type="ftr" sz="quarter" idx="11"/>
          </p:nvPr>
        </p:nvSpPr>
        <p:spPr bwMode="auto">
          <a:prstGeom prst="rect">
            <a:avLst/>
          </a:prstGeom>
          <a:noFill/>
          <a:ln>
            <a:noFill/>
          </a:ln>
        </p:spPr>
        <p:txBody>
          <a:bodyPr spcFirstLastPara="1" vert="horz" wrap="square" lIns="91425" tIns="45700" rIns="91425" bIns="45700" rtlCol="0" anchor="ctr" anchorCtr="0">
            <a:noAutofit/>
          </a:bodyPr>
          <a:lstStyle/>
          <a:p>
            <a:pPr algn="ctr">
              <a:defRPr/>
            </a:pPr>
            <a:r>
              <a:rPr lang="tr-TR"/>
              <a:t>Uzm. Dr. Sadi Kemal A. ARSLAN        38.ULUSAL NEFROLOJİ KONRESİ GİRNE</a:t>
            </a:r>
            <a:endParaRPr/>
          </a:p>
        </p:txBody>
      </p:sp>
      <p:sp>
        <p:nvSpPr>
          <p:cNvPr id="7" name="Google Shape;199;p24"/>
          <p:cNvSpPr>
            <a:spLocks noGrp="1"/>
          </p:cNvSpPr>
          <p:nvPr>
            <p:ph type="sldNum" sz="quarter" idx="12"/>
          </p:nvPr>
        </p:nvSpPr>
        <p:spPr bwMode="auto">
          <a:prstGeom prst="rect">
            <a:avLst/>
          </a:prstGeom>
          <a:noFill/>
          <a:ln>
            <a:noFill/>
          </a:ln>
        </p:spPr>
        <p:txBody>
          <a:bodyPr spcFirstLastPara="1" vert="horz" wrap="square" lIns="91425" tIns="45700" rIns="91425" bIns="45700" rtlCol="0" anchor="ctr" anchorCtr="0">
            <a:noAutofit/>
          </a:bodyPr>
          <a:lstStyle/>
          <a:p>
            <a:pPr>
              <a:defRPr/>
            </a:pPr>
            <a:fld id="{00000000-1234-1234-1234-123412341234}" type="slidenum">
              <a:rPr lang="tr-TR"/>
              <a:pPr>
                <a:defRPr/>
              </a:pPr>
              <a:t>12</a:t>
            </a:fld>
            <a:endParaRPr/>
          </a:p>
        </p:txBody>
      </p:sp>
      <p:pic>
        <p:nvPicPr>
          <p:cNvPr id="9" name="Google Shape;107;p13">
            <a:extLst>
              <a:ext uri="{FF2B5EF4-FFF2-40B4-BE49-F238E27FC236}">
                <a16:creationId xmlns:a16="http://schemas.microsoft.com/office/drawing/2014/main" id="{F8F4BFE8-D598-42BD-935B-59A93B27F766}"/>
              </a:ext>
            </a:extLst>
          </p:cNvPr>
          <p:cNvPicPr/>
          <p:nvPr/>
        </p:nvPicPr>
        <p:blipFill>
          <a:blip r:embed="rId2">
            <a:alphaModFix/>
          </a:blip>
          <a:srcRect/>
          <a:stretch/>
        </p:blipFill>
        <p:spPr bwMode="auto">
          <a:xfrm>
            <a:off x="9355722" y="4754698"/>
            <a:ext cx="2109399" cy="210330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Başlık 4">
            <a:extLst>
              <a:ext uri="{FF2B5EF4-FFF2-40B4-BE49-F238E27FC236}">
                <a16:creationId xmlns:a16="http://schemas.microsoft.com/office/drawing/2014/main" id="{4EFD98BC-3163-4836-A73D-8C74AFBD0320}"/>
              </a:ext>
            </a:extLst>
          </p:cNvPr>
          <p:cNvSpPr>
            <a:spLocks noGrp="1"/>
          </p:cNvSpPr>
          <p:nvPr>
            <p:ph type="title"/>
          </p:nvPr>
        </p:nvSpPr>
        <p:spPr/>
        <p:txBody>
          <a:bodyPr>
            <a:normAutofit/>
          </a:bodyPr>
          <a:lstStyle/>
          <a:p>
            <a:pPr algn="ctr"/>
            <a:r>
              <a:rPr lang="tr-TR" sz="3600" baseline="0" dirty="0">
                <a:solidFill>
                  <a:schemeClr val="bg1"/>
                </a:solidFill>
              </a:rPr>
              <a:t>İŞ KANUNU, ÇALIŞMA YÖNETMELİĞİ</a:t>
            </a:r>
            <a:endParaRPr lang="tr-TR" sz="3600" dirty="0">
              <a:solidFill>
                <a:schemeClr val="bg1"/>
              </a:solidFill>
            </a:endParaRPr>
          </a:p>
        </p:txBody>
      </p:sp>
      <p:sp>
        <p:nvSpPr>
          <p:cNvPr id="4" name="İçerik Yer Tutucusu 3">
            <a:extLst>
              <a:ext uri="{FF2B5EF4-FFF2-40B4-BE49-F238E27FC236}">
                <a16:creationId xmlns:a16="http://schemas.microsoft.com/office/drawing/2014/main" id="{5F380340-9B25-405C-AE73-90B16568324B}"/>
              </a:ext>
            </a:extLst>
          </p:cNvPr>
          <p:cNvSpPr>
            <a:spLocks noGrp="1"/>
          </p:cNvSpPr>
          <p:nvPr>
            <p:ph idx="1"/>
          </p:nvPr>
        </p:nvSpPr>
        <p:spPr/>
        <p:txBody>
          <a:bodyPr/>
          <a:lstStyle/>
          <a:p>
            <a:pPr lvl="0" algn="l"/>
            <a:r>
              <a:rPr lang="tr-TR" sz="1800" dirty="0">
                <a:solidFill>
                  <a:schemeClr val="bg1"/>
                </a:solidFill>
              </a:rPr>
              <a:t>4857 sayılı İş Kanununa 10/6/2003  25134 sayılı R.G.</a:t>
            </a:r>
          </a:p>
          <a:p>
            <a:pPr lvl="0" algn="l"/>
            <a:r>
              <a:rPr lang="tr-TR" sz="1800" dirty="0">
                <a:solidFill>
                  <a:schemeClr val="bg1"/>
                </a:solidFill>
              </a:rPr>
              <a:t>İş kanununda “çalışma süresi haftada en çok </a:t>
            </a:r>
            <a:r>
              <a:rPr lang="tr-TR" sz="1800" dirty="0" err="1">
                <a:solidFill>
                  <a:schemeClr val="bg1"/>
                </a:solidFill>
              </a:rPr>
              <a:t>kırkbeş</a:t>
            </a:r>
            <a:r>
              <a:rPr lang="tr-TR" sz="1800" dirty="0">
                <a:solidFill>
                  <a:schemeClr val="bg1"/>
                </a:solidFill>
              </a:rPr>
              <a:t> saat</a:t>
            </a:r>
          </a:p>
          <a:p>
            <a:pPr lvl="0" algn="l"/>
            <a:r>
              <a:rPr lang="tr-TR" sz="1800" dirty="0">
                <a:solidFill>
                  <a:schemeClr val="bg1"/>
                </a:solidFill>
              </a:rPr>
              <a:t>İş Kanununa İlişkin Fazla Çalışma ve Fazla Sürelerle Çalışma Yönetmeliğinde 06.04.2004 tarihli, 25425 sayılı R.G. İş Kanununa göre “ Fazla çalışma süresinin toplamı bir yılda 270 …</a:t>
            </a:r>
          </a:p>
          <a:p>
            <a:pPr lvl="0" algn="l"/>
            <a:r>
              <a:rPr lang="tr-TR" sz="2000" dirty="0">
                <a:solidFill>
                  <a:schemeClr val="bg1"/>
                </a:solidFill>
              </a:rPr>
              <a:t>Ara dinlenme saatleri</a:t>
            </a:r>
          </a:p>
          <a:p>
            <a:pPr lvl="0" algn="l"/>
            <a:r>
              <a:rPr lang="tr-TR" sz="1800" dirty="0">
                <a:solidFill>
                  <a:schemeClr val="bg1"/>
                </a:solidFill>
              </a:rPr>
              <a:t>“İşçi, ara dinlenme saatinde tamamen serbesttir. …« İlgili Kararlar: Yargıtay 9. H.D. 01.03.2012, E. 2012/7306, K. 2012/6557; Yargıtay 9. H.D. 29.11.2011, E.</a:t>
            </a:r>
          </a:p>
          <a:p>
            <a:pPr marL="128016" lvl="1" indent="0" algn="l">
              <a:buNone/>
            </a:pPr>
            <a:r>
              <a:rPr lang="tr-TR" sz="1800" dirty="0">
                <a:solidFill>
                  <a:schemeClr val="bg1"/>
                </a:solidFill>
              </a:rPr>
              <a:t>2009/40758, K. 2011/50190; Yargıtay 9. H.D. 18.02.2010, E. 2008/17161, K.</a:t>
            </a:r>
          </a:p>
          <a:p>
            <a:pPr marL="128016" lvl="1" indent="0" algn="l">
              <a:buNone/>
            </a:pPr>
            <a:r>
              <a:rPr lang="tr-TR" sz="1800" dirty="0">
                <a:solidFill>
                  <a:schemeClr val="bg1"/>
                </a:solidFill>
              </a:rPr>
              <a:t>2010/3983; Yargıtay 9. H.D. 09.12.2010, E. 2009/636, K. 2010/36856.</a:t>
            </a:r>
          </a:p>
        </p:txBody>
      </p:sp>
      <p:sp>
        <p:nvSpPr>
          <p:cNvPr id="6" name="Google Shape;180;p22"/>
          <p:cNvSpPr>
            <a:spLocks noGrp="1"/>
          </p:cNvSpPr>
          <p:nvPr>
            <p:ph type="dt" sz="half" idx="10"/>
          </p:nvPr>
        </p:nvSpPr>
        <p:spPr bwMode="auto">
          <a:prstGeom prst="rect">
            <a:avLst/>
          </a:prstGeom>
          <a:noFill/>
          <a:ln>
            <a:noFill/>
          </a:ln>
        </p:spPr>
        <p:txBody>
          <a:bodyPr spcFirstLastPara="1" vert="horz" wrap="square" lIns="91425" tIns="45700" rIns="91425" bIns="45700" rtlCol="0" anchor="ctr" anchorCtr="0">
            <a:noAutofit/>
          </a:bodyPr>
          <a:lstStyle/>
          <a:p>
            <a:pPr algn="l">
              <a:defRPr/>
            </a:pPr>
            <a:fld id="{8641F2C0-3384-4C72-A0FD-3C60CFDB1057}" type="datetime1">
              <a:rPr lang="tr-TR" smtClean="0"/>
              <a:t>17.10.2021</a:t>
            </a:fld>
            <a:endParaRPr/>
          </a:p>
        </p:txBody>
      </p:sp>
      <p:sp>
        <p:nvSpPr>
          <p:cNvPr id="8" name="Google Shape;182;p22"/>
          <p:cNvSpPr>
            <a:spLocks noGrp="1"/>
          </p:cNvSpPr>
          <p:nvPr>
            <p:ph type="ftr" sz="quarter" idx="11"/>
          </p:nvPr>
        </p:nvSpPr>
        <p:spPr bwMode="auto">
          <a:prstGeom prst="rect">
            <a:avLst/>
          </a:prstGeom>
          <a:noFill/>
          <a:ln>
            <a:noFill/>
          </a:ln>
        </p:spPr>
        <p:txBody>
          <a:bodyPr spcFirstLastPara="1" vert="horz" wrap="square" lIns="91425" tIns="45700" rIns="91425" bIns="45700" rtlCol="0" anchor="ctr" anchorCtr="0">
            <a:noAutofit/>
          </a:bodyPr>
          <a:lstStyle/>
          <a:p>
            <a:pPr algn="ctr">
              <a:defRPr/>
            </a:pPr>
            <a:r>
              <a:rPr lang="tr-TR"/>
              <a:t>Uzm. Dr. Sadi Kemal A. ARSLAN        38.ULUSAL NEFROLOJİ KONRESİ GİRNE</a:t>
            </a:r>
            <a:endParaRPr/>
          </a:p>
        </p:txBody>
      </p:sp>
      <p:sp>
        <p:nvSpPr>
          <p:cNvPr id="7" name="Google Shape;181;p22"/>
          <p:cNvSpPr>
            <a:spLocks noGrp="1"/>
          </p:cNvSpPr>
          <p:nvPr>
            <p:ph type="sldNum" sz="quarter" idx="12"/>
          </p:nvPr>
        </p:nvSpPr>
        <p:spPr bwMode="auto">
          <a:prstGeom prst="rect">
            <a:avLst/>
          </a:prstGeom>
          <a:noFill/>
          <a:ln>
            <a:noFill/>
          </a:ln>
        </p:spPr>
        <p:txBody>
          <a:bodyPr spcFirstLastPara="1" vert="horz" wrap="square" lIns="91425" tIns="45700" rIns="91425" bIns="45700" rtlCol="0" anchor="ctr" anchorCtr="0">
            <a:noAutofit/>
          </a:bodyPr>
          <a:lstStyle/>
          <a:p>
            <a:pPr>
              <a:defRPr/>
            </a:pPr>
            <a:fld id="{00000000-1234-1234-1234-123412341234}" type="slidenum">
              <a:rPr lang="tr-TR"/>
              <a:pPr>
                <a:defRPr/>
              </a:pPr>
              <a:t>13</a:t>
            </a:fld>
            <a:endParaRPr/>
          </a:p>
        </p:txBody>
      </p:sp>
      <p:pic>
        <p:nvPicPr>
          <p:cNvPr id="9" name="Google Shape;107;p13">
            <a:extLst>
              <a:ext uri="{FF2B5EF4-FFF2-40B4-BE49-F238E27FC236}">
                <a16:creationId xmlns:a16="http://schemas.microsoft.com/office/drawing/2014/main" id="{73689006-C7FF-466C-B834-FBAAEF5263F3}"/>
              </a:ext>
            </a:extLst>
          </p:cNvPr>
          <p:cNvPicPr/>
          <p:nvPr/>
        </p:nvPicPr>
        <p:blipFill>
          <a:blip r:embed="rId2">
            <a:alphaModFix/>
          </a:blip>
          <a:srcRect/>
          <a:stretch/>
        </p:blipFill>
        <p:spPr bwMode="auto">
          <a:xfrm>
            <a:off x="9355722" y="4754698"/>
            <a:ext cx="2109399" cy="210330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205;p25"/>
          <p:cNvSpPr/>
          <p:nvPr/>
        </p:nvSpPr>
        <p:spPr bwMode="auto">
          <a:xfrm>
            <a:off x="1980049" y="475251"/>
            <a:ext cx="182988" cy="1146504"/>
          </a:xfrm>
          <a:prstGeom prst="rect">
            <a:avLst/>
          </a:prstGeom>
          <a:noFill/>
          <a:ln>
            <a:noFill/>
          </a:ln>
        </p:spPr>
        <p:txBody>
          <a:bodyPr spcFirstLastPara="1" wrap="square" lIns="91425" tIns="45700" rIns="91425" bIns="45700" anchor="ctr" anchorCtr="0">
            <a:noAutofit/>
          </a:bodyPr>
          <a:lstStyle/>
          <a:p>
            <a:pPr>
              <a:buClr>
                <a:srgbClr val="000000"/>
              </a:buClr>
              <a:buSzPts val="1650"/>
              <a:defRPr/>
            </a:pPr>
            <a:endParaRPr sz="1650" dirty="0">
              <a:solidFill>
                <a:schemeClr val="dk1"/>
              </a:solidFill>
              <a:latin typeface="Tw Cen MT" panose="020B0602020104020603" pitchFamily="34" charset="0"/>
              <a:ea typeface="Century Gothic"/>
              <a:cs typeface="Century Gothic"/>
            </a:endParaRPr>
          </a:p>
        </p:txBody>
      </p:sp>
      <p:sp>
        <p:nvSpPr>
          <p:cNvPr id="11" name="Başlık 10">
            <a:extLst>
              <a:ext uri="{FF2B5EF4-FFF2-40B4-BE49-F238E27FC236}">
                <a16:creationId xmlns:a16="http://schemas.microsoft.com/office/drawing/2014/main" id="{F672EFB3-287E-4270-BBAD-E562EC1C691F}"/>
              </a:ext>
            </a:extLst>
          </p:cNvPr>
          <p:cNvSpPr>
            <a:spLocks noGrp="1"/>
          </p:cNvSpPr>
          <p:nvPr>
            <p:ph type="title"/>
          </p:nvPr>
        </p:nvSpPr>
        <p:spPr/>
        <p:txBody>
          <a:bodyPr>
            <a:normAutofit/>
          </a:bodyPr>
          <a:lstStyle/>
          <a:p>
            <a:pPr algn="ctr"/>
            <a:r>
              <a:rPr lang="tr-TR" sz="3600" baseline="0" dirty="0">
                <a:solidFill>
                  <a:schemeClr val="bg1"/>
                </a:solidFill>
              </a:rPr>
              <a:t>KAMU HASTANELERİNDE DURUM </a:t>
            </a:r>
            <a:br>
              <a:rPr lang="tr-TR" sz="3600" dirty="0">
                <a:solidFill>
                  <a:schemeClr val="bg1"/>
                </a:solidFill>
              </a:rPr>
            </a:br>
            <a:endParaRPr lang="tr-TR" sz="3600" dirty="0">
              <a:solidFill>
                <a:schemeClr val="bg1"/>
              </a:solidFill>
            </a:endParaRPr>
          </a:p>
        </p:txBody>
      </p:sp>
      <p:sp>
        <p:nvSpPr>
          <p:cNvPr id="6" name="İçerik Yer Tutucusu 5">
            <a:extLst>
              <a:ext uri="{FF2B5EF4-FFF2-40B4-BE49-F238E27FC236}">
                <a16:creationId xmlns:a16="http://schemas.microsoft.com/office/drawing/2014/main" id="{3162D179-30DE-4D57-AE29-77D2D32D1AD2}"/>
              </a:ext>
            </a:extLst>
          </p:cNvPr>
          <p:cNvSpPr>
            <a:spLocks noGrp="1"/>
          </p:cNvSpPr>
          <p:nvPr>
            <p:ph idx="1"/>
          </p:nvPr>
        </p:nvSpPr>
        <p:spPr/>
        <p:txBody>
          <a:bodyPr/>
          <a:lstStyle/>
          <a:p>
            <a:pPr lvl="0" algn="l"/>
            <a:r>
              <a:rPr lang="tr-TR" dirty="0" err="1">
                <a:solidFill>
                  <a:schemeClr val="bg1"/>
                </a:solidFill>
              </a:rPr>
              <a:t>Pekçok</a:t>
            </a:r>
            <a:r>
              <a:rPr lang="tr-TR" dirty="0">
                <a:solidFill>
                  <a:schemeClr val="bg1"/>
                </a:solidFill>
              </a:rPr>
              <a:t> kamu hemodiyaliz ünitesinde fiili olarak çalışan diyaliz hekimi, uzman hekim </a:t>
            </a:r>
          </a:p>
          <a:p>
            <a:pPr lvl="0" algn="l"/>
            <a:r>
              <a:rPr lang="tr-TR" dirty="0">
                <a:solidFill>
                  <a:schemeClr val="bg1"/>
                </a:solidFill>
              </a:rPr>
              <a:t>Hekimler düşük döner ödemesi, nöbet ücreti, acil çalışması, </a:t>
            </a:r>
          </a:p>
          <a:p>
            <a:r>
              <a:rPr lang="tr-TR" dirty="0">
                <a:solidFill>
                  <a:schemeClr val="bg1"/>
                </a:solidFill>
              </a:rPr>
              <a:t>Bazı il ve ilçelerde 1 uzman veya diyaliz hekimi ilden ilçeye 3-4 diyaliz merkezi</a:t>
            </a:r>
          </a:p>
          <a:p>
            <a:pPr lvl="0" algn="l"/>
            <a:r>
              <a:rPr lang="tr-TR" dirty="0">
                <a:solidFill>
                  <a:schemeClr val="bg1"/>
                </a:solidFill>
              </a:rPr>
              <a:t>Diyaliz yönetmeliği, denetim kriterleri ve kalite kriterleri uygulanmıyor</a:t>
            </a:r>
          </a:p>
          <a:p>
            <a:pPr lvl="0" algn="l"/>
            <a:r>
              <a:rPr lang="tr-TR" dirty="0">
                <a:solidFill>
                  <a:schemeClr val="bg1"/>
                </a:solidFill>
              </a:rPr>
              <a:t>Sertifikalı diyaliz hekimleri döner ve nöbet ücreti alamıyor, AHS ve İH sistemine</a:t>
            </a:r>
          </a:p>
        </p:txBody>
      </p:sp>
      <p:sp>
        <p:nvSpPr>
          <p:cNvPr id="7" name="Google Shape;208;p25"/>
          <p:cNvSpPr>
            <a:spLocks noGrp="1"/>
          </p:cNvSpPr>
          <p:nvPr>
            <p:ph type="dt" sz="half" idx="10"/>
          </p:nvPr>
        </p:nvSpPr>
        <p:spPr bwMode="auto">
          <a:prstGeom prst="rect">
            <a:avLst/>
          </a:prstGeom>
          <a:noFill/>
          <a:ln>
            <a:noFill/>
          </a:ln>
        </p:spPr>
        <p:txBody>
          <a:bodyPr spcFirstLastPara="1" vert="horz" wrap="square" lIns="91425" tIns="45700" rIns="91425" bIns="45700" rtlCol="0" anchor="ctr" anchorCtr="0">
            <a:noAutofit/>
          </a:bodyPr>
          <a:lstStyle/>
          <a:p>
            <a:pPr algn="l">
              <a:defRPr/>
            </a:pPr>
            <a:fld id="{075CD505-FEBB-496E-847B-6C1DC00800BE}" type="datetime1">
              <a:rPr lang="tr-TR" smtClean="0"/>
              <a:t>17.10.2021</a:t>
            </a:fld>
            <a:endParaRPr/>
          </a:p>
        </p:txBody>
      </p:sp>
      <p:sp>
        <p:nvSpPr>
          <p:cNvPr id="9" name="Google Shape;210;p25"/>
          <p:cNvSpPr>
            <a:spLocks noGrp="1"/>
          </p:cNvSpPr>
          <p:nvPr>
            <p:ph type="ftr" sz="quarter" idx="11"/>
          </p:nvPr>
        </p:nvSpPr>
        <p:spPr bwMode="auto">
          <a:prstGeom prst="rect">
            <a:avLst/>
          </a:prstGeom>
          <a:noFill/>
          <a:ln>
            <a:noFill/>
          </a:ln>
        </p:spPr>
        <p:txBody>
          <a:bodyPr spcFirstLastPara="1" vert="horz" wrap="square" lIns="91425" tIns="45700" rIns="91425" bIns="45700" rtlCol="0" anchor="ctr" anchorCtr="0">
            <a:noAutofit/>
          </a:bodyPr>
          <a:lstStyle/>
          <a:p>
            <a:pPr algn="ctr">
              <a:defRPr/>
            </a:pPr>
            <a:r>
              <a:rPr lang="tr-TR"/>
              <a:t>Uzm. Dr. Sadi Kemal A. ARSLAN        38.ULUSAL NEFROLOJİ KONRESİ GİRNE</a:t>
            </a:r>
            <a:endParaRPr/>
          </a:p>
        </p:txBody>
      </p:sp>
      <p:sp>
        <p:nvSpPr>
          <p:cNvPr id="8" name="Google Shape;209;p25"/>
          <p:cNvSpPr>
            <a:spLocks noGrp="1"/>
          </p:cNvSpPr>
          <p:nvPr>
            <p:ph type="sldNum" sz="quarter" idx="12"/>
          </p:nvPr>
        </p:nvSpPr>
        <p:spPr bwMode="auto">
          <a:prstGeom prst="rect">
            <a:avLst/>
          </a:prstGeom>
          <a:noFill/>
          <a:ln>
            <a:noFill/>
          </a:ln>
        </p:spPr>
        <p:txBody>
          <a:bodyPr spcFirstLastPara="1" vert="horz" wrap="square" lIns="91425" tIns="45700" rIns="91425" bIns="45700" rtlCol="0" anchor="ctr" anchorCtr="0">
            <a:noAutofit/>
          </a:bodyPr>
          <a:lstStyle/>
          <a:p>
            <a:pPr>
              <a:defRPr/>
            </a:pPr>
            <a:fld id="{00000000-1234-1234-1234-123412341234}" type="slidenum">
              <a:rPr lang="tr-TR"/>
              <a:pPr>
                <a:defRPr/>
              </a:pPr>
              <a:t>14</a:t>
            </a:fld>
            <a:endParaRPr/>
          </a:p>
        </p:txBody>
      </p:sp>
      <p:pic>
        <p:nvPicPr>
          <p:cNvPr id="10" name="Google Shape;107;p13">
            <a:extLst>
              <a:ext uri="{FF2B5EF4-FFF2-40B4-BE49-F238E27FC236}">
                <a16:creationId xmlns:a16="http://schemas.microsoft.com/office/drawing/2014/main" id="{161E7B22-08A0-4E30-9A1B-F70448015012}"/>
              </a:ext>
            </a:extLst>
          </p:cNvPr>
          <p:cNvPicPr/>
          <p:nvPr/>
        </p:nvPicPr>
        <p:blipFill>
          <a:blip r:embed="rId2">
            <a:alphaModFix/>
          </a:blip>
          <a:srcRect/>
          <a:stretch/>
        </p:blipFill>
        <p:spPr bwMode="auto">
          <a:xfrm>
            <a:off x="9355722" y="4754698"/>
            <a:ext cx="2109399" cy="210330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Resim Yer Tutucusu 27">
            <a:extLst>
              <a:ext uri="{FF2B5EF4-FFF2-40B4-BE49-F238E27FC236}">
                <a16:creationId xmlns:a16="http://schemas.microsoft.com/office/drawing/2014/main" id="{376EF78E-0E55-42A0-A07C-5043760D59FB}"/>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9425" t="2689" r="8419" b="5673"/>
          <a:stretch/>
        </p:blipFill>
        <p:spPr>
          <a:xfrm>
            <a:off x="479376" y="457200"/>
            <a:ext cx="7488832" cy="5577840"/>
          </a:xfrm>
          <a:prstGeom prst="rect">
            <a:avLst/>
          </a:prstGeom>
          <a:ln>
            <a:noFill/>
          </a:ln>
          <a:effectLst>
            <a:softEdge rad="112500"/>
          </a:effectLst>
        </p:spPr>
      </p:pic>
      <p:sp>
        <p:nvSpPr>
          <p:cNvPr id="3" name="Veri Yer Tutucusu 2">
            <a:extLst>
              <a:ext uri="{FF2B5EF4-FFF2-40B4-BE49-F238E27FC236}">
                <a16:creationId xmlns:a16="http://schemas.microsoft.com/office/drawing/2014/main" id="{243AD824-CEF2-4DDF-99A0-91F6FB1105F2}"/>
              </a:ext>
            </a:extLst>
          </p:cNvPr>
          <p:cNvSpPr>
            <a:spLocks noGrp="1"/>
          </p:cNvSpPr>
          <p:nvPr>
            <p:ph type="dt" sz="half" idx="10"/>
          </p:nvPr>
        </p:nvSpPr>
        <p:spPr/>
        <p:txBody>
          <a:bodyPr/>
          <a:lstStyle/>
          <a:p>
            <a:pPr rtl="0"/>
            <a:fld id="{5EA74E13-7533-46F1-AE86-4057C55CEDA2}" type="datetime1">
              <a:rPr lang="tr-TR" smtClean="0"/>
              <a:t>17.10.2021</a:t>
            </a:fld>
            <a:endParaRPr lang="en-US" dirty="0"/>
          </a:p>
        </p:txBody>
      </p:sp>
      <p:sp>
        <p:nvSpPr>
          <p:cNvPr id="9" name="Alt Bilgi Yer Tutucusu 8">
            <a:extLst>
              <a:ext uri="{FF2B5EF4-FFF2-40B4-BE49-F238E27FC236}">
                <a16:creationId xmlns:a16="http://schemas.microsoft.com/office/drawing/2014/main" id="{52BE76C7-594A-456E-8DD0-5CB0B6920A96}"/>
              </a:ext>
            </a:extLst>
          </p:cNvPr>
          <p:cNvSpPr>
            <a:spLocks noGrp="1"/>
          </p:cNvSpPr>
          <p:nvPr>
            <p:ph type="ftr" sz="quarter" idx="11"/>
          </p:nvPr>
        </p:nvSpPr>
        <p:spPr>
          <a:xfrm>
            <a:off x="612648" y="6035040"/>
            <a:ext cx="5627368" cy="365760"/>
          </a:xfrm>
        </p:spPr>
        <p:txBody>
          <a:bodyPr/>
          <a:lstStyle/>
          <a:p>
            <a:pPr algn="l" rtl="0"/>
            <a:r>
              <a:rPr lang="en-US"/>
              <a:t>Uzm. Dr. Sadi Kemal A. ARSLAN        38.ULUSAL NEFROLOJİ KONRESİ GİRNE</a:t>
            </a:r>
            <a:endParaRPr lang="en-US" dirty="0"/>
          </a:p>
        </p:txBody>
      </p:sp>
      <p:sp>
        <p:nvSpPr>
          <p:cNvPr id="30" name="Slayt Numarası Yer Tutucusu 29">
            <a:extLst>
              <a:ext uri="{FF2B5EF4-FFF2-40B4-BE49-F238E27FC236}">
                <a16:creationId xmlns:a16="http://schemas.microsoft.com/office/drawing/2014/main" id="{9E9C51DD-D257-43AB-9C26-F10BFDD10698}"/>
              </a:ext>
            </a:extLst>
          </p:cNvPr>
          <p:cNvSpPr>
            <a:spLocks noGrp="1"/>
          </p:cNvSpPr>
          <p:nvPr>
            <p:ph type="sldNum" sz="quarter" idx="12"/>
          </p:nvPr>
        </p:nvSpPr>
        <p:spPr/>
        <p:txBody>
          <a:bodyPr/>
          <a:lstStyle/>
          <a:p>
            <a:pPr rtl="0"/>
            <a:fld id="{34B7E4EF-A1BD-40F4-AB7B-04F084DD991D}" type="slidenum">
              <a:rPr lang="en-US" smtClean="0"/>
              <a:t>15</a:t>
            </a:fld>
            <a:endParaRPr lang="en-US"/>
          </a:p>
        </p:txBody>
      </p:sp>
      <p:pic>
        <p:nvPicPr>
          <p:cNvPr id="10" name="Google Shape;107;p13">
            <a:extLst>
              <a:ext uri="{FF2B5EF4-FFF2-40B4-BE49-F238E27FC236}">
                <a16:creationId xmlns:a16="http://schemas.microsoft.com/office/drawing/2014/main" id="{BE3BFA96-E7AD-429E-82C7-EC5A17411376}"/>
              </a:ext>
            </a:extLst>
          </p:cNvPr>
          <p:cNvPicPr/>
          <p:nvPr/>
        </p:nvPicPr>
        <p:blipFill>
          <a:blip r:embed="rId3">
            <a:alphaModFix/>
          </a:blip>
          <a:srcRect/>
          <a:stretch/>
        </p:blipFill>
        <p:spPr bwMode="auto">
          <a:xfrm>
            <a:off x="9355722" y="4754698"/>
            <a:ext cx="2109399" cy="2103302"/>
          </a:xfrm>
          <a:prstGeom prst="rect">
            <a:avLst/>
          </a:prstGeom>
          <a:noFill/>
          <a:ln>
            <a:noFill/>
          </a:ln>
        </p:spPr>
      </p:pic>
      <p:sp>
        <p:nvSpPr>
          <p:cNvPr id="2" name="Dikdörtgen 1">
            <a:extLst>
              <a:ext uri="{FF2B5EF4-FFF2-40B4-BE49-F238E27FC236}">
                <a16:creationId xmlns:a16="http://schemas.microsoft.com/office/drawing/2014/main" id="{ACE0B23C-B4E5-4767-97F0-787C32FBCC97}"/>
              </a:ext>
            </a:extLst>
          </p:cNvPr>
          <p:cNvSpPr/>
          <p:nvPr/>
        </p:nvSpPr>
        <p:spPr>
          <a:xfrm>
            <a:off x="8477250" y="457200"/>
            <a:ext cx="3144774" cy="1792224"/>
          </a:xfrm>
          <a:prstGeom prst="rect">
            <a:avLst/>
          </a:prstGeom>
        </p:spPr>
        <p:txBody>
          <a:bodyPr/>
          <a:lstStyle/>
          <a:p>
            <a:pPr lvl="0" algn="ctr"/>
            <a:r>
              <a:rPr lang="tr-TR" sz="3600" b="0" i="0" baseline="0" dirty="0">
                <a:solidFill>
                  <a:schemeClr val="bg1"/>
                </a:solidFill>
                <a:latin typeface="Tw Cen MT" panose="020B0602020104020603" pitchFamily="34" charset="0"/>
              </a:rPr>
              <a:t>HEKİMSİZ DİYALİZ</a:t>
            </a:r>
            <a:endParaRPr lang="tr-TR" sz="3600" dirty="0">
              <a:solidFill>
                <a:schemeClr val="bg1"/>
              </a:solidFill>
              <a:latin typeface="Tw Cen MT" panose="020B0602020104020603" pitchFamily="34" charset="0"/>
            </a:endParaRPr>
          </a:p>
        </p:txBody>
      </p:sp>
      <p:sp>
        <p:nvSpPr>
          <p:cNvPr id="4" name="Dikdörtgen 3">
            <a:extLst>
              <a:ext uri="{FF2B5EF4-FFF2-40B4-BE49-F238E27FC236}">
                <a16:creationId xmlns:a16="http://schemas.microsoft.com/office/drawing/2014/main" id="{356B80C4-FF9F-4C3C-A8BF-F90DAFC151F3}"/>
              </a:ext>
            </a:extLst>
          </p:cNvPr>
          <p:cNvSpPr/>
          <p:nvPr/>
        </p:nvSpPr>
        <p:spPr>
          <a:xfrm>
            <a:off x="8477250" y="2386584"/>
            <a:ext cx="3144774" cy="3648456"/>
          </a:xfrm>
          <a:prstGeom prst="rect">
            <a:avLst/>
          </a:prstGeom>
        </p:spPr>
        <p:txBody>
          <a:bodyPr/>
          <a:lstStyle/>
          <a:p>
            <a:pPr lvl="0" algn="l"/>
            <a:r>
              <a:rPr lang="tr-TR" sz="2200" dirty="0">
                <a:solidFill>
                  <a:schemeClr val="bg1"/>
                </a:solidFill>
                <a:latin typeface="Tw Cen MT" panose="020B0602020104020603" pitchFamily="34" charset="0"/>
              </a:rPr>
              <a:t>Anayasa’nın 17 ve 56. maddeleri uyarınca Devlet toplumun yaşam ve sağlığını korumak ve geliştirmek için gerekli önlemleri almakla yükümlüdür.</a:t>
            </a:r>
          </a:p>
        </p:txBody>
      </p:sp>
    </p:spTree>
    <p:extLst>
      <p:ext uri="{BB962C8B-B14F-4D97-AF65-F5344CB8AC3E}">
        <p14:creationId xmlns:p14="http://schemas.microsoft.com/office/powerpoint/2010/main" val="514292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oogle Shape;107;p13">
            <a:extLst>
              <a:ext uri="{FF2B5EF4-FFF2-40B4-BE49-F238E27FC236}">
                <a16:creationId xmlns:a16="http://schemas.microsoft.com/office/drawing/2014/main" id="{BA46A6E5-874D-4D05-8C21-98F19F2DE7DE}"/>
              </a:ext>
            </a:extLst>
          </p:cNvPr>
          <p:cNvPicPr/>
          <p:nvPr/>
        </p:nvPicPr>
        <p:blipFill>
          <a:blip r:embed="rId2">
            <a:alphaModFix/>
          </a:blip>
          <a:srcRect/>
          <a:stretch/>
        </p:blipFill>
        <p:spPr bwMode="auto">
          <a:xfrm>
            <a:off x="9355722" y="4754698"/>
            <a:ext cx="2109399" cy="2103302"/>
          </a:xfrm>
          <a:prstGeom prst="rect">
            <a:avLst/>
          </a:prstGeom>
          <a:noFill/>
          <a:ln>
            <a:noFill/>
          </a:ln>
        </p:spPr>
      </p:pic>
      <p:graphicFrame>
        <p:nvGraphicFramePr>
          <p:cNvPr id="8" name="Diyagram 7">
            <a:extLst>
              <a:ext uri="{FF2B5EF4-FFF2-40B4-BE49-F238E27FC236}">
                <a16:creationId xmlns:a16="http://schemas.microsoft.com/office/drawing/2014/main" id="{3C5F2F72-D346-48C5-9EFB-02E74CEBA3BF}"/>
              </a:ext>
            </a:extLst>
          </p:cNvPr>
          <p:cNvGraphicFramePr/>
          <p:nvPr>
            <p:extLst>
              <p:ext uri="{D42A27DB-BD31-4B8C-83A1-F6EECF244321}">
                <p14:modId xmlns:p14="http://schemas.microsoft.com/office/powerpoint/2010/main" val="3416320364"/>
              </p:ext>
            </p:extLst>
          </p:nvPr>
        </p:nvGraphicFramePr>
        <p:xfrm>
          <a:off x="8025227" y="2590684"/>
          <a:ext cx="3785773" cy="26232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Veri Yer Tutucusu 4">
            <a:extLst>
              <a:ext uri="{FF2B5EF4-FFF2-40B4-BE49-F238E27FC236}">
                <a16:creationId xmlns:a16="http://schemas.microsoft.com/office/drawing/2014/main" id="{9FB73D47-1C26-444F-945D-D05CC713C46D}"/>
              </a:ext>
            </a:extLst>
          </p:cNvPr>
          <p:cNvSpPr>
            <a:spLocks noGrp="1"/>
          </p:cNvSpPr>
          <p:nvPr>
            <p:ph type="dt" sz="half" idx="10"/>
          </p:nvPr>
        </p:nvSpPr>
        <p:spPr/>
        <p:txBody>
          <a:bodyPr/>
          <a:lstStyle/>
          <a:p>
            <a:pPr rtl="0"/>
            <a:fld id="{2B5D90BA-78B1-4EE1-88A0-80A3262C6BA4}" type="datetime1">
              <a:rPr lang="tr-TR" smtClean="0"/>
              <a:t>17.10.2021</a:t>
            </a:fld>
            <a:endParaRPr lang="en-US"/>
          </a:p>
        </p:txBody>
      </p:sp>
      <p:sp>
        <p:nvSpPr>
          <p:cNvPr id="10" name="Alt Bilgi Yer Tutucusu 9">
            <a:extLst>
              <a:ext uri="{FF2B5EF4-FFF2-40B4-BE49-F238E27FC236}">
                <a16:creationId xmlns:a16="http://schemas.microsoft.com/office/drawing/2014/main" id="{86F50688-D4B2-44B2-8E29-B82245D6E77A}"/>
              </a:ext>
            </a:extLst>
          </p:cNvPr>
          <p:cNvSpPr>
            <a:spLocks noGrp="1"/>
          </p:cNvSpPr>
          <p:nvPr>
            <p:ph type="ftr" sz="quarter" idx="11"/>
          </p:nvPr>
        </p:nvSpPr>
        <p:spPr/>
        <p:txBody>
          <a:bodyPr/>
          <a:lstStyle/>
          <a:p>
            <a:pPr rtl="0"/>
            <a:r>
              <a:rPr lang="en-US"/>
              <a:t>Uzm. Dr. Sadi Kemal A. ARSLAN        38.ULUSAL NEFROLOJİ KONRESİ GİRNE</a:t>
            </a:r>
          </a:p>
        </p:txBody>
      </p:sp>
      <p:sp>
        <p:nvSpPr>
          <p:cNvPr id="11" name="Slayt Numarası Yer Tutucusu 10">
            <a:extLst>
              <a:ext uri="{FF2B5EF4-FFF2-40B4-BE49-F238E27FC236}">
                <a16:creationId xmlns:a16="http://schemas.microsoft.com/office/drawing/2014/main" id="{3176020B-A4B4-4B52-A5CE-93735DB1AE54}"/>
              </a:ext>
            </a:extLst>
          </p:cNvPr>
          <p:cNvSpPr>
            <a:spLocks noGrp="1"/>
          </p:cNvSpPr>
          <p:nvPr>
            <p:ph type="sldNum" sz="quarter" idx="12"/>
          </p:nvPr>
        </p:nvSpPr>
        <p:spPr/>
        <p:txBody>
          <a:bodyPr/>
          <a:lstStyle/>
          <a:p>
            <a:pPr rtl="0"/>
            <a:fld id="{34B7E4EF-A1BD-40F4-AB7B-04F084DD991D}" type="slidenum">
              <a:rPr lang="en-US" smtClean="0"/>
              <a:t>16</a:t>
            </a:fld>
            <a:endParaRPr lang="en-US"/>
          </a:p>
        </p:txBody>
      </p:sp>
      <p:graphicFrame>
        <p:nvGraphicFramePr>
          <p:cNvPr id="14" name="Grafik 13">
            <a:extLst>
              <a:ext uri="{FF2B5EF4-FFF2-40B4-BE49-F238E27FC236}">
                <a16:creationId xmlns:a16="http://schemas.microsoft.com/office/drawing/2014/main" id="{F4BCE959-5059-499E-823B-BAA9B30413E8}"/>
              </a:ext>
            </a:extLst>
          </p:cNvPr>
          <p:cNvGraphicFramePr>
            <a:graphicFrameLocks/>
          </p:cNvGraphicFramePr>
          <p:nvPr>
            <p:extLst>
              <p:ext uri="{D42A27DB-BD31-4B8C-83A1-F6EECF244321}">
                <p14:modId xmlns:p14="http://schemas.microsoft.com/office/powerpoint/2010/main" val="533573406"/>
              </p:ext>
            </p:extLst>
          </p:nvPr>
        </p:nvGraphicFramePr>
        <p:xfrm>
          <a:off x="8363451" y="3468572"/>
          <a:ext cx="3488635" cy="2509643"/>
        </p:xfrm>
        <a:graphic>
          <a:graphicData uri="http://schemas.openxmlformats.org/drawingml/2006/chart">
            <c:chart xmlns:c="http://schemas.openxmlformats.org/drawingml/2006/chart" xmlns:r="http://schemas.openxmlformats.org/officeDocument/2006/relationships" r:id="rId8"/>
          </a:graphicData>
        </a:graphic>
      </p:graphicFrame>
      <p:pic>
        <p:nvPicPr>
          <p:cNvPr id="19" name="Resim 18">
            <a:extLst>
              <a:ext uri="{FF2B5EF4-FFF2-40B4-BE49-F238E27FC236}">
                <a16:creationId xmlns:a16="http://schemas.microsoft.com/office/drawing/2014/main" id="{E5C10E2F-DC7A-4667-998F-338ABAC80C4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5999" y="285693"/>
            <a:ext cx="7602235" cy="5749348"/>
          </a:xfrm>
          <a:prstGeom prst="rect">
            <a:avLst/>
          </a:prstGeom>
          <a:ln>
            <a:noFill/>
          </a:ln>
          <a:effectLst>
            <a:softEdge rad="112500"/>
          </a:effectLst>
        </p:spPr>
      </p:pic>
      <p:sp>
        <p:nvSpPr>
          <p:cNvPr id="2" name="Dikdörtgen 1">
            <a:extLst>
              <a:ext uri="{FF2B5EF4-FFF2-40B4-BE49-F238E27FC236}">
                <a16:creationId xmlns:a16="http://schemas.microsoft.com/office/drawing/2014/main" id="{241C8877-7413-4FAF-87BB-B9FCC29799D1}"/>
              </a:ext>
            </a:extLst>
          </p:cNvPr>
          <p:cNvSpPr/>
          <p:nvPr/>
        </p:nvSpPr>
        <p:spPr>
          <a:xfrm>
            <a:off x="8214884" y="274637"/>
            <a:ext cx="3785772" cy="2891257"/>
          </a:xfrm>
          <a:prstGeom prst="rect">
            <a:avLst/>
          </a:prstGeom>
        </p:spPr>
        <p:txBody>
          <a:bodyPr/>
          <a:lstStyle/>
          <a:p>
            <a:pPr lvl="0" algn="ctr"/>
            <a:r>
              <a:rPr lang="tr-TR" sz="3600" baseline="0" dirty="0">
                <a:solidFill>
                  <a:schemeClr val="bg1"/>
                </a:solidFill>
                <a:latin typeface="Tw Cen MT" panose="020B0602020104020603" pitchFamily="34" charset="0"/>
              </a:rPr>
              <a:t>DİYALİZ GERİ ÖDEME/ BİR DİYALİZ HEKİMİNİN 18 YIILIK GELİRİ</a:t>
            </a:r>
            <a:endParaRPr lang="tr-TR" sz="3600" dirty="0">
              <a:solidFill>
                <a:schemeClr val="bg1"/>
              </a:solidFill>
              <a:latin typeface="Tw Cen MT" panose="020B0602020104020603" pitchFamily="34" charset="0"/>
            </a:endParaRPr>
          </a:p>
        </p:txBody>
      </p:sp>
    </p:spTree>
    <p:extLst>
      <p:ext uri="{BB962C8B-B14F-4D97-AF65-F5344CB8AC3E}">
        <p14:creationId xmlns:p14="http://schemas.microsoft.com/office/powerpoint/2010/main" val="4027270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Yer Tutucusu 9">
            <a:extLst>
              <a:ext uri="{FF2B5EF4-FFF2-40B4-BE49-F238E27FC236}">
                <a16:creationId xmlns:a16="http://schemas.microsoft.com/office/drawing/2014/main" id="{AFAD6DCF-AAFE-432F-B903-B8FD8E719FF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tretch/>
        </p:blipFill>
        <p:spPr>
          <a:xfrm>
            <a:off x="5714999" y="471509"/>
            <a:ext cx="6292121" cy="5481616"/>
          </a:xfrm>
          <a:prstGeom prst="rect">
            <a:avLst/>
          </a:prstGeom>
          <a:ln>
            <a:noFill/>
          </a:ln>
          <a:effectLst>
            <a:softEdge rad="112500"/>
          </a:effectLst>
        </p:spPr>
      </p:pic>
      <p:sp>
        <p:nvSpPr>
          <p:cNvPr id="3" name="Veri Yer Tutucusu 2">
            <a:extLst>
              <a:ext uri="{FF2B5EF4-FFF2-40B4-BE49-F238E27FC236}">
                <a16:creationId xmlns:a16="http://schemas.microsoft.com/office/drawing/2014/main" id="{C88FEB41-EA0B-4599-AC50-1CFC1485BFA5}"/>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D4DC167-7C05-4917-9E42-779F73A5D306}" type="datetime1">
              <a:rPr kumimoji="0" lang="tr-TR" sz="800" b="1" i="0" u="none" strike="noStrike" kern="1200" cap="none" spc="0" normalizeH="0" baseline="0" noProof="0" smtClean="0">
                <a:ln>
                  <a:noFill/>
                </a:ln>
                <a:solidFill>
                  <a:srgbClr val="FFFFFF"/>
                </a:solidFill>
                <a:effectLst>
                  <a:outerShdw blurRad="19050" dist="6350" dir="2700000" algn="tl" rotWithShape="0">
                    <a:prstClr val="black">
                      <a:alpha val="40000"/>
                    </a:prstClr>
                  </a:outerShdw>
                </a:effectLst>
                <a:uLnTx/>
                <a:uFillTx/>
                <a:ea typeface="+mn-ea"/>
                <a:cs typeface="+mn-cs"/>
              </a:rPr>
              <a:t>17.10.2021</a:t>
            </a:fld>
            <a:endParaRPr kumimoji="0" lang="en-US" sz="800" b="1" i="0" u="none" strike="noStrike" kern="1200" cap="none" spc="0" normalizeH="0" baseline="0" noProof="0" dirty="0">
              <a:ln>
                <a:noFill/>
              </a:ln>
              <a:solidFill>
                <a:srgbClr val="FFFFFF"/>
              </a:solidFill>
              <a:effectLst>
                <a:outerShdw blurRad="19050" dist="6350" dir="2700000" algn="tl" rotWithShape="0">
                  <a:prstClr val="black">
                    <a:alpha val="40000"/>
                  </a:prstClr>
                </a:outerShdw>
              </a:effectLst>
              <a:uLnTx/>
              <a:uFillTx/>
              <a:ea typeface="+mn-ea"/>
              <a:cs typeface="+mn-cs"/>
            </a:endParaRPr>
          </a:p>
        </p:txBody>
      </p:sp>
      <p:sp>
        <p:nvSpPr>
          <p:cNvPr id="11" name="Alt Bilgi Yer Tutucusu 10">
            <a:extLst>
              <a:ext uri="{FF2B5EF4-FFF2-40B4-BE49-F238E27FC236}">
                <a16:creationId xmlns:a16="http://schemas.microsoft.com/office/drawing/2014/main" id="{6367C05F-FE41-4BDC-9338-6ECA63FF6845}"/>
              </a:ext>
            </a:extLst>
          </p:cNvPr>
          <p:cNvSpPr>
            <a:spLocks noGrp="1"/>
          </p:cNvSpPr>
          <p:nvPr>
            <p:ph type="ftr" sz="quarter" idx="11"/>
          </p:nvPr>
        </p:nvSpPr>
        <p:spPr/>
        <p:txBody>
          <a:bodyPr/>
          <a:lstStyle/>
          <a:p>
            <a:pPr algn="l" rtl="0"/>
            <a:r>
              <a:rPr lang="en-US"/>
              <a:t>Uzm. Dr. Sadi Kemal A. ARSLAN        38.ULUSAL NEFROLOJİ KONRESİ GİRNE</a:t>
            </a:r>
            <a:endParaRPr lang="en-US" dirty="0"/>
          </a:p>
        </p:txBody>
      </p:sp>
      <p:sp>
        <p:nvSpPr>
          <p:cNvPr id="14" name="Slayt Numarası Yer Tutucusu 13">
            <a:extLst>
              <a:ext uri="{FF2B5EF4-FFF2-40B4-BE49-F238E27FC236}">
                <a16:creationId xmlns:a16="http://schemas.microsoft.com/office/drawing/2014/main" id="{AB794A48-B56A-4CE1-A9B3-2F6F7E3084D9}"/>
              </a:ext>
            </a:extLst>
          </p:cNvPr>
          <p:cNvSpPr>
            <a:spLocks noGrp="1"/>
          </p:cNvSpPr>
          <p:nvPr>
            <p:ph type="sldNum" sz="quarter" idx="12"/>
          </p:nvPr>
        </p:nvSpPr>
        <p:spPr/>
        <p:txBody>
          <a:bodyPr/>
          <a:lstStyle/>
          <a:p>
            <a:pPr rtl="0"/>
            <a:fld id="{34B7E4EF-A1BD-40F4-AB7B-04F084DD991D}" type="slidenum">
              <a:rPr lang="en-US" smtClean="0"/>
              <a:t>17</a:t>
            </a:fld>
            <a:endParaRPr lang="en-US"/>
          </a:p>
        </p:txBody>
      </p:sp>
      <p:pic>
        <p:nvPicPr>
          <p:cNvPr id="12" name="Google Shape;107;p13">
            <a:extLst>
              <a:ext uri="{FF2B5EF4-FFF2-40B4-BE49-F238E27FC236}">
                <a16:creationId xmlns:a16="http://schemas.microsoft.com/office/drawing/2014/main" id="{A0F077BB-126A-40B2-A04D-0947D1632A3D}"/>
              </a:ext>
            </a:extLst>
          </p:cNvPr>
          <p:cNvPicPr/>
          <p:nvPr/>
        </p:nvPicPr>
        <p:blipFill>
          <a:blip r:embed="rId3">
            <a:alphaModFix/>
          </a:blip>
          <a:srcRect/>
          <a:stretch/>
        </p:blipFill>
        <p:spPr bwMode="auto">
          <a:xfrm>
            <a:off x="9355722" y="4754698"/>
            <a:ext cx="2109399" cy="2103302"/>
          </a:xfrm>
          <a:prstGeom prst="rect">
            <a:avLst/>
          </a:prstGeom>
          <a:noFill/>
          <a:ln>
            <a:noFill/>
          </a:ln>
        </p:spPr>
      </p:pic>
      <p:sp>
        <p:nvSpPr>
          <p:cNvPr id="4" name="Dikdörtgen 3">
            <a:extLst>
              <a:ext uri="{FF2B5EF4-FFF2-40B4-BE49-F238E27FC236}">
                <a16:creationId xmlns:a16="http://schemas.microsoft.com/office/drawing/2014/main" id="{6EE07318-9B03-42C5-B916-D21FE3E30739}"/>
              </a:ext>
            </a:extLst>
          </p:cNvPr>
          <p:cNvSpPr/>
          <p:nvPr/>
        </p:nvSpPr>
        <p:spPr>
          <a:xfrm>
            <a:off x="1024128" y="471509"/>
            <a:ext cx="4389120" cy="1737360"/>
          </a:xfrm>
          <a:prstGeom prst="rect">
            <a:avLst/>
          </a:prstGeom>
        </p:spPr>
        <p:txBody>
          <a:bodyPr/>
          <a:lstStyle/>
          <a:p>
            <a:pPr lvl="0" algn="ctr"/>
            <a:r>
              <a:rPr lang="tr-TR" sz="3600" baseline="0" dirty="0">
                <a:solidFill>
                  <a:schemeClr val="bg1"/>
                </a:solidFill>
                <a:latin typeface="Tw Cen MT" panose="020B0602020104020603" pitchFamily="34" charset="0"/>
              </a:rPr>
              <a:t>HEKİMLER HAKETTİĞİNİN ÇOK ALTINDA KAZANIYOR</a:t>
            </a:r>
            <a:endParaRPr lang="tr-TR" sz="3600" dirty="0">
              <a:solidFill>
                <a:schemeClr val="bg1"/>
              </a:solidFill>
              <a:latin typeface="Tw Cen MT" panose="020B0602020104020603" pitchFamily="34" charset="0"/>
            </a:endParaRPr>
          </a:p>
        </p:txBody>
      </p:sp>
      <p:sp>
        <p:nvSpPr>
          <p:cNvPr id="5" name="Dikdörtgen 4">
            <a:extLst>
              <a:ext uri="{FF2B5EF4-FFF2-40B4-BE49-F238E27FC236}">
                <a16:creationId xmlns:a16="http://schemas.microsoft.com/office/drawing/2014/main" id="{5260C38F-F358-48F1-AA50-170A9157B4DC}"/>
              </a:ext>
            </a:extLst>
          </p:cNvPr>
          <p:cNvSpPr/>
          <p:nvPr/>
        </p:nvSpPr>
        <p:spPr>
          <a:xfrm>
            <a:off x="1024128" y="2257506"/>
            <a:ext cx="4389120" cy="3762294"/>
          </a:xfrm>
          <a:prstGeom prst="rect">
            <a:avLst/>
          </a:prstGeom>
        </p:spPr>
        <p:txBody>
          <a:bodyPr/>
          <a:lstStyle/>
          <a:p>
            <a:pPr lvl="0" algn="l"/>
            <a:endParaRPr lang="tr-TR" sz="2800" dirty="0">
              <a:solidFill>
                <a:schemeClr val="bg1"/>
              </a:solidFill>
              <a:latin typeface="Tw Cen MT" panose="020B0602020104020603" pitchFamily="34" charset="0"/>
            </a:endParaRPr>
          </a:p>
          <a:p>
            <a:pPr lvl="0" algn="l"/>
            <a:endParaRPr lang="tr-TR" sz="2800" dirty="0">
              <a:solidFill>
                <a:schemeClr val="bg1"/>
              </a:solidFill>
              <a:latin typeface="Tw Cen MT" panose="020B0602020104020603" pitchFamily="34" charset="0"/>
            </a:endParaRPr>
          </a:p>
          <a:p>
            <a:pPr lvl="0" algn="l"/>
            <a:r>
              <a:rPr lang="tr-TR" sz="2800" dirty="0">
                <a:solidFill>
                  <a:schemeClr val="bg1"/>
                </a:solidFill>
                <a:latin typeface="Tw Cen MT" panose="020B0602020104020603" pitchFamily="34" charset="0"/>
              </a:rPr>
              <a:t>2021’de Önerilen Hekim Asgari Ücret Tarifesi</a:t>
            </a:r>
          </a:p>
        </p:txBody>
      </p:sp>
    </p:spTree>
    <p:extLst>
      <p:ext uri="{BB962C8B-B14F-4D97-AF65-F5344CB8AC3E}">
        <p14:creationId xmlns:p14="http://schemas.microsoft.com/office/powerpoint/2010/main" val="2532202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 name="Başlık 9">
            <a:extLst>
              <a:ext uri="{FF2B5EF4-FFF2-40B4-BE49-F238E27FC236}">
                <a16:creationId xmlns:a16="http://schemas.microsoft.com/office/drawing/2014/main" id="{D89C6E99-43D2-4EF7-BB6F-279D09E54F11}"/>
              </a:ext>
            </a:extLst>
          </p:cNvPr>
          <p:cNvSpPr>
            <a:spLocks noGrp="1"/>
          </p:cNvSpPr>
          <p:nvPr>
            <p:ph type="title"/>
          </p:nvPr>
        </p:nvSpPr>
        <p:spPr/>
        <p:txBody>
          <a:bodyPr>
            <a:normAutofit fontScale="90000"/>
          </a:bodyPr>
          <a:lstStyle/>
          <a:p>
            <a:pPr algn="ctr"/>
            <a:br>
              <a:rPr lang="tr-TR" sz="4000" baseline="0" dirty="0">
                <a:solidFill>
                  <a:schemeClr val="bg1"/>
                </a:solidFill>
              </a:rPr>
            </a:br>
            <a:r>
              <a:rPr lang="tr-TR" sz="4000" baseline="0" dirty="0">
                <a:solidFill>
                  <a:schemeClr val="bg1"/>
                </a:solidFill>
              </a:rPr>
              <a:t>ZAM LOBİCİLİĞİ İLE MALİYET DÜŞÜRME </a:t>
            </a:r>
            <a:br>
              <a:rPr lang="tr-TR" dirty="0">
                <a:solidFill>
                  <a:schemeClr val="bg1"/>
                </a:solidFill>
              </a:rPr>
            </a:br>
            <a:endParaRPr lang="tr-TR" dirty="0">
              <a:solidFill>
                <a:schemeClr val="bg1"/>
              </a:solidFill>
            </a:endParaRPr>
          </a:p>
        </p:txBody>
      </p:sp>
      <p:sp>
        <p:nvSpPr>
          <p:cNvPr id="5" name="İçerik Yer Tutucusu 4">
            <a:extLst>
              <a:ext uri="{FF2B5EF4-FFF2-40B4-BE49-F238E27FC236}">
                <a16:creationId xmlns:a16="http://schemas.microsoft.com/office/drawing/2014/main" id="{A5DFF2A8-3652-4ABD-9D53-442E6446A1B1}"/>
              </a:ext>
            </a:extLst>
          </p:cNvPr>
          <p:cNvSpPr>
            <a:spLocks noGrp="1"/>
          </p:cNvSpPr>
          <p:nvPr>
            <p:ph idx="1"/>
          </p:nvPr>
        </p:nvSpPr>
        <p:spPr/>
        <p:txBody>
          <a:bodyPr>
            <a:normAutofit/>
          </a:bodyPr>
          <a:lstStyle/>
          <a:p>
            <a:pPr lvl="0" algn="l"/>
            <a:r>
              <a:rPr lang="tr-TR" dirty="0">
                <a:solidFill>
                  <a:schemeClr val="bg1"/>
                </a:solidFill>
              </a:rPr>
              <a:t>Diyalizde maliyet düşürme çabaları ile sınırlı kişiselleştirilmiş tedavi sistemi(insan kaynağı, tedavi süresi, filtre kalitesi, solüsyon çeşitliliği, </a:t>
            </a:r>
            <a:r>
              <a:rPr lang="tr-TR" dirty="0" err="1">
                <a:solidFill>
                  <a:schemeClr val="bg1"/>
                </a:solidFill>
              </a:rPr>
              <a:t>heparin</a:t>
            </a:r>
            <a:r>
              <a:rPr lang="tr-TR" dirty="0">
                <a:solidFill>
                  <a:schemeClr val="bg1"/>
                </a:solidFill>
              </a:rPr>
              <a:t>, Cihaz dezenfeksiyonları, cihaz teknik bakımları, yedek parça, enfeksiyon korunma kurallarına, teknik bakım kalitesi </a:t>
            </a:r>
            <a:r>
              <a:rPr lang="tr-TR" dirty="0" err="1">
                <a:solidFill>
                  <a:schemeClr val="bg1"/>
                </a:solidFill>
              </a:rPr>
              <a:t>vb</a:t>
            </a:r>
            <a:r>
              <a:rPr lang="tr-TR" dirty="0">
                <a:solidFill>
                  <a:schemeClr val="bg1"/>
                </a:solidFill>
              </a:rPr>
              <a:t>)</a:t>
            </a:r>
          </a:p>
          <a:p>
            <a:pPr lvl="0" algn="l"/>
            <a:r>
              <a:rPr lang="tr-TR" dirty="0">
                <a:solidFill>
                  <a:schemeClr val="bg1"/>
                </a:solidFill>
              </a:rPr>
              <a:t>Denetimler bu kadar yoğun denetlenen bir alan? SB(idari, tıbbi, enfeksiyon, aşı,</a:t>
            </a:r>
          </a:p>
          <a:p>
            <a:pPr lvl="0" algn="l"/>
            <a:r>
              <a:rPr lang="tr-TR" dirty="0">
                <a:solidFill>
                  <a:schemeClr val="bg1"/>
                </a:solidFill>
              </a:rPr>
              <a:t>SKS…), ÇŞB, UB, ÇSGB,…belediye, İB,… kamu k.?</a:t>
            </a:r>
          </a:p>
        </p:txBody>
      </p:sp>
      <p:sp>
        <p:nvSpPr>
          <p:cNvPr id="6" name="Google Shape;235;p28"/>
          <p:cNvSpPr>
            <a:spLocks noGrp="1"/>
          </p:cNvSpPr>
          <p:nvPr>
            <p:ph type="dt" sz="half" idx="10"/>
          </p:nvPr>
        </p:nvSpPr>
        <p:spPr bwMode="auto">
          <a:prstGeom prst="rect">
            <a:avLst/>
          </a:prstGeom>
          <a:noFill/>
          <a:ln>
            <a:noFill/>
          </a:ln>
        </p:spPr>
        <p:txBody>
          <a:bodyPr spcFirstLastPara="1" vert="horz" wrap="square" lIns="91425" tIns="45700" rIns="91425" bIns="45700" rtlCol="0" anchor="ctr" anchorCtr="0">
            <a:noAutofit/>
          </a:bodyPr>
          <a:lstStyle/>
          <a:p>
            <a:pPr algn="l">
              <a:defRPr/>
            </a:pPr>
            <a:fld id="{C102A181-E71C-4B62-BA3D-094D6C454D26}" type="datetime1">
              <a:rPr lang="tr-TR" smtClean="0"/>
              <a:t>17.10.2021</a:t>
            </a:fld>
            <a:endParaRPr/>
          </a:p>
        </p:txBody>
      </p:sp>
      <p:sp>
        <p:nvSpPr>
          <p:cNvPr id="8" name="Google Shape;237;p28"/>
          <p:cNvSpPr>
            <a:spLocks noGrp="1"/>
          </p:cNvSpPr>
          <p:nvPr>
            <p:ph type="ftr" sz="quarter" idx="11"/>
          </p:nvPr>
        </p:nvSpPr>
        <p:spPr bwMode="auto">
          <a:prstGeom prst="rect">
            <a:avLst/>
          </a:prstGeom>
          <a:noFill/>
          <a:ln>
            <a:noFill/>
          </a:ln>
        </p:spPr>
        <p:txBody>
          <a:bodyPr spcFirstLastPara="1" vert="horz" wrap="square" lIns="91425" tIns="45700" rIns="91425" bIns="45700" rtlCol="0" anchor="ctr" anchorCtr="0">
            <a:noAutofit/>
          </a:bodyPr>
          <a:lstStyle/>
          <a:p>
            <a:pPr algn="ctr">
              <a:defRPr/>
            </a:pPr>
            <a:r>
              <a:rPr lang="tr-TR"/>
              <a:t>Uzm. Dr. Sadi Kemal A. ARSLAN        38.ULUSAL NEFROLOJİ KONRESİ GİRNE</a:t>
            </a:r>
            <a:endParaRPr/>
          </a:p>
        </p:txBody>
      </p:sp>
      <p:sp>
        <p:nvSpPr>
          <p:cNvPr id="7" name="Google Shape;236;p28"/>
          <p:cNvSpPr>
            <a:spLocks noGrp="1"/>
          </p:cNvSpPr>
          <p:nvPr>
            <p:ph type="sldNum" sz="quarter" idx="12"/>
          </p:nvPr>
        </p:nvSpPr>
        <p:spPr bwMode="auto">
          <a:prstGeom prst="rect">
            <a:avLst/>
          </a:prstGeom>
          <a:noFill/>
          <a:ln>
            <a:noFill/>
          </a:ln>
        </p:spPr>
        <p:txBody>
          <a:bodyPr spcFirstLastPara="1" vert="horz" wrap="square" lIns="91425" tIns="45700" rIns="91425" bIns="45700" rtlCol="0" anchor="ctr" anchorCtr="0">
            <a:noAutofit/>
          </a:bodyPr>
          <a:lstStyle/>
          <a:p>
            <a:pPr>
              <a:defRPr/>
            </a:pPr>
            <a:fld id="{00000000-1234-1234-1234-123412341234}" type="slidenum">
              <a:rPr lang="tr-TR"/>
              <a:pPr>
                <a:defRPr/>
              </a:pPr>
              <a:t>18</a:t>
            </a:fld>
            <a:endParaRPr/>
          </a:p>
        </p:txBody>
      </p:sp>
      <p:pic>
        <p:nvPicPr>
          <p:cNvPr id="9" name="Google Shape;107;p13">
            <a:extLst>
              <a:ext uri="{FF2B5EF4-FFF2-40B4-BE49-F238E27FC236}">
                <a16:creationId xmlns:a16="http://schemas.microsoft.com/office/drawing/2014/main" id="{51DAF30F-AB79-4B33-85E1-AD9D9B450A7B}"/>
              </a:ext>
            </a:extLst>
          </p:cNvPr>
          <p:cNvPicPr/>
          <p:nvPr/>
        </p:nvPicPr>
        <p:blipFill>
          <a:blip r:embed="rId2">
            <a:alphaModFix/>
          </a:blip>
          <a:srcRect/>
          <a:stretch/>
        </p:blipFill>
        <p:spPr bwMode="auto">
          <a:xfrm>
            <a:off x="9355722" y="4754698"/>
            <a:ext cx="2109399" cy="210330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A14533E0-0CC4-46AA-B332-76576D1B6859}"/>
              </a:ext>
            </a:extLst>
          </p:cNvPr>
          <p:cNvSpPr>
            <a:spLocks noGrp="1"/>
          </p:cNvSpPr>
          <p:nvPr>
            <p:ph type="dt" sz="half" idx="10"/>
          </p:nvPr>
        </p:nvSpPr>
        <p:spPr/>
        <p:txBody>
          <a:bodyPr/>
          <a:lstStyle/>
          <a:p>
            <a:pPr rtl="0"/>
            <a:fld id="{69B9637D-05F9-4F41-B89C-3AF2E1A145DC}" type="datetime1">
              <a:rPr lang="tr-TR" smtClean="0"/>
              <a:t>17.10.2021</a:t>
            </a:fld>
            <a:endParaRPr lang="en-US" dirty="0"/>
          </a:p>
        </p:txBody>
      </p:sp>
      <p:sp>
        <p:nvSpPr>
          <p:cNvPr id="2" name="Alt Bilgi Yer Tutucusu 1">
            <a:extLst>
              <a:ext uri="{FF2B5EF4-FFF2-40B4-BE49-F238E27FC236}">
                <a16:creationId xmlns:a16="http://schemas.microsoft.com/office/drawing/2014/main" id="{FC517C50-DC05-4C69-86FB-56370CFF0D1A}"/>
              </a:ext>
            </a:extLst>
          </p:cNvPr>
          <p:cNvSpPr>
            <a:spLocks noGrp="1"/>
          </p:cNvSpPr>
          <p:nvPr>
            <p:ph type="ftr" sz="quarter" idx="11"/>
          </p:nvPr>
        </p:nvSpPr>
        <p:spPr>
          <a:xfrm>
            <a:off x="612648" y="6035040"/>
            <a:ext cx="6491464" cy="365760"/>
          </a:xfrm>
        </p:spPr>
        <p:txBody>
          <a:bodyPr/>
          <a:lstStyle/>
          <a:p>
            <a:pPr algn="l" rtl="0"/>
            <a:r>
              <a:rPr lang="en-US"/>
              <a:t>Uzm. Dr. Sadi Kemal A. ARSLAN        38.ULUSAL NEFROLOJİ KONRESİ GİRNE</a:t>
            </a:r>
            <a:endParaRPr lang="en-US" dirty="0"/>
          </a:p>
        </p:txBody>
      </p:sp>
      <p:sp>
        <p:nvSpPr>
          <p:cNvPr id="34" name="Slayt Numarası Yer Tutucusu 33">
            <a:extLst>
              <a:ext uri="{FF2B5EF4-FFF2-40B4-BE49-F238E27FC236}">
                <a16:creationId xmlns:a16="http://schemas.microsoft.com/office/drawing/2014/main" id="{319F5523-4E1B-4C80-BD1D-E0439FFD70D3}"/>
              </a:ext>
            </a:extLst>
          </p:cNvPr>
          <p:cNvSpPr>
            <a:spLocks noGrp="1"/>
          </p:cNvSpPr>
          <p:nvPr>
            <p:ph type="sldNum" sz="quarter" idx="12"/>
          </p:nvPr>
        </p:nvSpPr>
        <p:spPr/>
        <p:txBody>
          <a:bodyPr/>
          <a:lstStyle/>
          <a:p>
            <a:pPr rtl="0"/>
            <a:fld id="{34B7E4EF-A1BD-40F4-AB7B-04F084DD991D}" type="slidenum">
              <a:rPr lang="en-US" smtClean="0"/>
              <a:t>19</a:t>
            </a:fld>
            <a:endParaRPr lang="en-US"/>
          </a:p>
        </p:txBody>
      </p:sp>
      <p:pic>
        <p:nvPicPr>
          <p:cNvPr id="7" name="Google Shape;107;p13">
            <a:extLst>
              <a:ext uri="{FF2B5EF4-FFF2-40B4-BE49-F238E27FC236}">
                <a16:creationId xmlns:a16="http://schemas.microsoft.com/office/drawing/2014/main" id="{EB89DB94-0E54-4990-B8FE-4858426C3DC5}"/>
              </a:ext>
            </a:extLst>
          </p:cNvPr>
          <p:cNvPicPr/>
          <p:nvPr/>
        </p:nvPicPr>
        <p:blipFill>
          <a:blip r:embed="rId4">
            <a:alphaModFix/>
          </a:blip>
          <a:srcRect/>
          <a:stretch/>
        </p:blipFill>
        <p:spPr bwMode="auto">
          <a:xfrm>
            <a:off x="9355722" y="4754698"/>
            <a:ext cx="2109399" cy="2103302"/>
          </a:xfrm>
          <a:prstGeom prst="rect">
            <a:avLst/>
          </a:prstGeom>
          <a:noFill/>
          <a:ln>
            <a:noFill/>
          </a:ln>
        </p:spPr>
      </p:pic>
      <p:sp>
        <p:nvSpPr>
          <p:cNvPr id="4" name="Dikdörtgen 3">
            <a:extLst>
              <a:ext uri="{FF2B5EF4-FFF2-40B4-BE49-F238E27FC236}">
                <a16:creationId xmlns:a16="http://schemas.microsoft.com/office/drawing/2014/main" id="{B5909C0D-3CA4-466B-ADDA-CFDDF8651C63}"/>
              </a:ext>
            </a:extLst>
          </p:cNvPr>
          <p:cNvSpPr/>
          <p:nvPr/>
        </p:nvSpPr>
        <p:spPr>
          <a:xfrm>
            <a:off x="8477250" y="341992"/>
            <a:ext cx="3144774" cy="2366928"/>
          </a:xfrm>
          <a:prstGeom prst="rect">
            <a:avLst/>
          </a:prstGeom>
        </p:spPr>
        <p:txBody>
          <a:bodyPr/>
          <a:lstStyle/>
          <a:p>
            <a:pPr lvl="0" algn="ctr"/>
            <a:endParaRPr lang="tr-TR" sz="3600" dirty="0">
              <a:latin typeface="Tw Cen MT" panose="020B0602020104020603" pitchFamily="34" charset="0"/>
            </a:endParaRPr>
          </a:p>
          <a:p>
            <a:pPr lvl="0" algn="ctr"/>
            <a:r>
              <a:rPr lang="tr-TR" sz="3600" dirty="0">
                <a:solidFill>
                  <a:schemeClr val="bg1"/>
                </a:solidFill>
                <a:latin typeface="Tw Cen MT" panose="020B0602020104020603" pitchFamily="34" charset="0"/>
              </a:rPr>
              <a:t>ÇÖZÜM</a:t>
            </a:r>
            <a:r>
              <a:rPr lang="tr-TR" sz="3600" dirty="0">
                <a:latin typeface="Tw Cen MT" panose="020B0602020104020603" pitchFamily="34" charset="0"/>
              </a:rPr>
              <a:t> </a:t>
            </a:r>
          </a:p>
        </p:txBody>
      </p:sp>
      <p:sp>
        <p:nvSpPr>
          <p:cNvPr id="5" name="Dikdörtgen 4">
            <a:extLst>
              <a:ext uri="{FF2B5EF4-FFF2-40B4-BE49-F238E27FC236}">
                <a16:creationId xmlns:a16="http://schemas.microsoft.com/office/drawing/2014/main" id="{21EEE2AB-69C5-4C44-B509-359C7EA3EA5A}"/>
              </a:ext>
            </a:extLst>
          </p:cNvPr>
          <p:cNvSpPr/>
          <p:nvPr/>
        </p:nvSpPr>
        <p:spPr>
          <a:xfrm>
            <a:off x="8477250" y="2852935"/>
            <a:ext cx="3144774" cy="3020166"/>
          </a:xfrm>
          <a:prstGeom prst="rect">
            <a:avLst/>
          </a:prstGeom>
        </p:spPr>
        <p:txBody>
          <a:bodyPr/>
          <a:lstStyle/>
          <a:p>
            <a:pPr lvl="0"/>
            <a:r>
              <a:rPr lang="tr-TR" sz="2800" dirty="0">
                <a:solidFill>
                  <a:schemeClr val="bg1"/>
                </a:solidFill>
                <a:latin typeface="Tw Cen MT" panose="020B0602020104020603" pitchFamily="34" charset="0"/>
              </a:rPr>
              <a:t>Şapkadan tavşan çıkarmak</a:t>
            </a:r>
          </a:p>
        </p:txBody>
      </p:sp>
      <p:pic>
        <p:nvPicPr>
          <p:cNvPr id="12" name="videoplayback">
            <a:hlinkClick r:id="" action="ppaction://media"/>
            <a:extLst>
              <a:ext uri="{FF2B5EF4-FFF2-40B4-BE49-F238E27FC236}">
                <a16:creationId xmlns:a16="http://schemas.microsoft.com/office/drawing/2014/main" id="{F61177EB-A64E-49D1-8FDA-F9CE78474FF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12647" y="575248"/>
            <a:ext cx="7430133" cy="4179450"/>
          </a:xfrm>
          <a:prstGeom prst="rect">
            <a:avLst/>
          </a:prstGeom>
          <a:ln>
            <a:noFill/>
          </a:ln>
          <a:effectLst>
            <a:softEdge rad="112500"/>
          </a:effectLst>
        </p:spPr>
      </p:pic>
    </p:spTree>
    <p:extLst>
      <p:ext uri="{BB962C8B-B14F-4D97-AF65-F5344CB8AC3E}">
        <p14:creationId xmlns:p14="http://schemas.microsoft.com/office/powerpoint/2010/main" val="2402000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00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aşlık 9">
            <a:extLst>
              <a:ext uri="{FF2B5EF4-FFF2-40B4-BE49-F238E27FC236}">
                <a16:creationId xmlns:a16="http://schemas.microsoft.com/office/drawing/2014/main" id="{7BDBA691-7AB5-452E-8BFD-35ACEC4A2D10}"/>
              </a:ext>
            </a:extLst>
          </p:cNvPr>
          <p:cNvSpPr>
            <a:spLocks noGrp="1"/>
          </p:cNvSpPr>
          <p:nvPr>
            <p:ph type="title"/>
          </p:nvPr>
        </p:nvSpPr>
        <p:spPr/>
        <p:txBody>
          <a:bodyPr>
            <a:normAutofit fontScale="90000"/>
          </a:bodyPr>
          <a:lstStyle/>
          <a:p>
            <a:pPr algn="ctr"/>
            <a:r>
              <a:rPr lang="tr-TR" sz="4000" baseline="0" dirty="0">
                <a:solidFill>
                  <a:schemeClr val="bg1"/>
                </a:solidFill>
              </a:rPr>
              <a:t>DİYALİZ HEKİMİ ÇALIŞMA ŞARTLARI </a:t>
            </a:r>
            <a:br>
              <a:rPr lang="tr-TR" sz="4000" baseline="0" dirty="0">
                <a:solidFill>
                  <a:schemeClr val="bg1"/>
                </a:solidFill>
              </a:rPr>
            </a:br>
            <a:r>
              <a:rPr lang="tr-TR" sz="4000" baseline="0" dirty="0">
                <a:solidFill>
                  <a:schemeClr val="bg1"/>
                </a:solidFill>
              </a:rPr>
              <a:t>İYİLEŞTİRİLMELİ</a:t>
            </a:r>
            <a:br>
              <a:rPr lang="tr-TR" sz="5400" dirty="0"/>
            </a:br>
            <a:endParaRPr lang="tr-TR" dirty="0"/>
          </a:p>
        </p:txBody>
      </p:sp>
      <p:sp>
        <p:nvSpPr>
          <p:cNvPr id="9" name="İçerik Yer Tutucusu 8">
            <a:extLst>
              <a:ext uri="{FF2B5EF4-FFF2-40B4-BE49-F238E27FC236}">
                <a16:creationId xmlns:a16="http://schemas.microsoft.com/office/drawing/2014/main" id="{77D52995-F2BF-45D1-81FE-E3973FC6BAD7}"/>
              </a:ext>
            </a:extLst>
          </p:cNvPr>
          <p:cNvSpPr>
            <a:spLocks noGrp="1"/>
          </p:cNvSpPr>
          <p:nvPr>
            <p:ph idx="1"/>
          </p:nvPr>
        </p:nvSpPr>
        <p:spPr/>
        <p:txBody>
          <a:bodyPr/>
          <a:lstStyle/>
          <a:p>
            <a:pPr lvl="0"/>
            <a:r>
              <a:rPr lang="tr-TR" dirty="0">
                <a:solidFill>
                  <a:schemeClr val="bg1"/>
                </a:solidFill>
              </a:rPr>
              <a:t>Fazla mesai, tatil günleri fark ücreti , sosyal haklar dikkate alınmalı, maaş artışları</a:t>
            </a:r>
          </a:p>
          <a:p>
            <a:r>
              <a:rPr lang="tr-TR" dirty="0">
                <a:solidFill>
                  <a:schemeClr val="bg1"/>
                </a:solidFill>
              </a:rPr>
              <a:t>Mesleki sorumluluk sigortası </a:t>
            </a:r>
          </a:p>
          <a:p>
            <a:pPr lvl="0" algn="l"/>
            <a:r>
              <a:rPr lang="tr-TR" dirty="0">
                <a:solidFill>
                  <a:schemeClr val="bg1"/>
                </a:solidFill>
              </a:rPr>
              <a:t>Ticari bir </a:t>
            </a:r>
            <a:r>
              <a:rPr lang="tr-TR" dirty="0" err="1">
                <a:solidFill>
                  <a:schemeClr val="bg1"/>
                </a:solidFill>
              </a:rPr>
              <a:t>ünvan</a:t>
            </a:r>
            <a:r>
              <a:rPr lang="tr-TR" dirty="0">
                <a:solidFill>
                  <a:schemeClr val="bg1"/>
                </a:solidFill>
              </a:rPr>
              <a:t> ve ağır hukuki sorumluluğu bulunan mesul müdürlük</a:t>
            </a:r>
          </a:p>
          <a:p>
            <a:pPr lvl="0" algn="l"/>
            <a:r>
              <a:rPr lang="tr-TR" dirty="0" err="1">
                <a:solidFill>
                  <a:schemeClr val="bg1"/>
                </a:solidFill>
              </a:rPr>
              <a:t>MM’lük</a:t>
            </a:r>
            <a:r>
              <a:rPr lang="tr-TR" dirty="0">
                <a:solidFill>
                  <a:schemeClr val="bg1"/>
                </a:solidFill>
              </a:rPr>
              <a:t> mevcut haliyle bir angaryadır, maaş belirlenmesi, iş ve hasta sorumluluğunun</a:t>
            </a:r>
          </a:p>
          <a:p>
            <a:pPr lvl="0" algn="l"/>
            <a:r>
              <a:rPr lang="tr-TR" dirty="0">
                <a:solidFill>
                  <a:schemeClr val="bg1"/>
                </a:solidFill>
              </a:rPr>
              <a:t>azaltılması… </a:t>
            </a:r>
          </a:p>
          <a:p>
            <a:pPr lvl="0" algn="l"/>
            <a:r>
              <a:rPr lang="tr-TR" dirty="0">
                <a:solidFill>
                  <a:schemeClr val="bg1"/>
                </a:solidFill>
              </a:rPr>
              <a:t>Hasta sayısı 50 iken üç seans çalışan hekim günde 150 hasta bakımı sürdürülemez, bu</a:t>
            </a:r>
          </a:p>
          <a:p>
            <a:pPr lvl="0" algn="l"/>
            <a:r>
              <a:rPr lang="tr-TR" dirty="0">
                <a:solidFill>
                  <a:schemeClr val="bg1"/>
                </a:solidFill>
              </a:rPr>
              <a:t>SGK çalışma yönetmeliği ve diğer mevzuata aykırıdır, </a:t>
            </a:r>
          </a:p>
          <a:p>
            <a:pPr lvl="0" algn="l"/>
            <a:r>
              <a:rPr lang="tr-TR" dirty="0">
                <a:solidFill>
                  <a:schemeClr val="bg1"/>
                </a:solidFill>
              </a:rPr>
              <a:t>SGK hasta provizyonunu sınırlandırılmalıdır</a:t>
            </a:r>
          </a:p>
        </p:txBody>
      </p:sp>
      <p:sp>
        <p:nvSpPr>
          <p:cNvPr id="4" name="Veri Yer Tutucusu 3">
            <a:extLst>
              <a:ext uri="{FF2B5EF4-FFF2-40B4-BE49-F238E27FC236}">
                <a16:creationId xmlns:a16="http://schemas.microsoft.com/office/drawing/2014/main" id="{7F35973A-543D-4DB7-BD37-F467E5F02C5D}"/>
              </a:ext>
            </a:extLst>
          </p:cNvPr>
          <p:cNvSpPr>
            <a:spLocks noGrp="1"/>
          </p:cNvSpPr>
          <p:nvPr>
            <p:ph type="dt" sz="half" idx="10"/>
          </p:nvPr>
        </p:nvSpPr>
        <p:spPr/>
        <p:txBody>
          <a:bodyPr/>
          <a:lstStyle/>
          <a:p>
            <a:pPr rtl="0"/>
            <a:fld id="{0816AB87-05D8-4EEF-A8BB-1FC9E8A7B697}" type="datetime1">
              <a:rPr lang="tr-TR" smtClean="0"/>
              <a:t>17.10.2021</a:t>
            </a:fld>
            <a:endParaRPr lang="tr-TR" dirty="0"/>
          </a:p>
        </p:txBody>
      </p:sp>
      <p:sp>
        <p:nvSpPr>
          <p:cNvPr id="5" name="Alt Bilgi Yer Tutucusu 4">
            <a:extLst>
              <a:ext uri="{FF2B5EF4-FFF2-40B4-BE49-F238E27FC236}">
                <a16:creationId xmlns:a16="http://schemas.microsoft.com/office/drawing/2014/main" id="{BEFC123E-B2B3-40A2-9A63-119B133A7D38}"/>
              </a:ext>
            </a:extLst>
          </p:cNvPr>
          <p:cNvSpPr>
            <a:spLocks noGrp="1"/>
          </p:cNvSpPr>
          <p:nvPr>
            <p:ph type="ftr" sz="quarter" idx="11"/>
          </p:nvPr>
        </p:nvSpPr>
        <p:spPr/>
        <p:txBody>
          <a:bodyPr/>
          <a:lstStyle/>
          <a:p>
            <a:pPr rtl="0"/>
            <a:r>
              <a:rPr lang="tr-TR"/>
              <a:t>Uzm. Dr. Sadi Kemal A. ARSLAN        38.ULUSAL NEFROLOJİ KONRESİ GİRNE</a:t>
            </a:r>
            <a:endParaRPr lang="tr-TR" dirty="0"/>
          </a:p>
        </p:txBody>
      </p:sp>
      <p:sp>
        <p:nvSpPr>
          <p:cNvPr id="6" name="Slayt Numarası Yer Tutucusu 5">
            <a:extLst>
              <a:ext uri="{FF2B5EF4-FFF2-40B4-BE49-F238E27FC236}">
                <a16:creationId xmlns:a16="http://schemas.microsoft.com/office/drawing/2014/main" id="{9A4CBB1C-4136-4FD6-9931-1E26597D5171}"/>
              </a:ext>
            </a:extLst>
          </p:cNvPr>
          <p:cNvSpPr>
            <a:spLocks noGrp="1"/>
          </p:cNvSpPr>
          <p:nvPr>
            <p:ph type="sldNum" sz="quarter" idx="12"/>
          </p:nvPr>
        </p:nvSpPr>
        <p:spPr/>
        <p:txBody>
          <a:bodyPr/>
          <a:lstStyle/>
          <a:p>
            <a:pPr rtl="0"/>
            <a:fld id="{25BA54BD-C84D-46CE-8B72-31BFB26ABA43}" type="slidenum">
              <a:rPr lang="tr-TR" smtClean="0"/>
              <a:t>20</a:t>
            </a:fld>
            <a:endParaRPr lang="tr-TR" dirty="0"/>
          </a:p>
        </p:txBody>
      </p:sp>
      <p:pic>
        <p:nvPicPr>
          <p:cNvPr id="8" name="Google Shape;107;p13">
            <a:extLst>
              <a:ext uri="{FF2B5EF4-FFF2-40B4-BE49-F238E27FC236}">
                <a16:creationId xmlns:a16="http://schemas.microsoft.com/office/drawing/2014/main" id="{F21BBBF1-EEB6-43E3-BB32-02409F1F7F35}"/>
              </a:ext>
            </a:extLst>
          </p:cNvPr>
          <p:cNvPicPr/>
          <p:nvPr/>
        </p:nvPicPr>
        <p:blipFill>
          <a:blip r:embed="rId2">
            <a:alphaModFix/>
          </a:blip>
          <a:srcRect/>
          <a:stretch/>
        </p:blipFill>
        <p:spPr bwMode="auto">
          <a:xfrm>
            <a:off x="9355722" y="4754698"/>
            <a:ext cx="2109399" cy="2103302"/>
          </a:xfrm>
          <a:prstGeom prst="rect">
            <a:avLst/>
          </a:prstGeom>
          <a:noFill/>
          <a:ln>
            <a:noFill/>
          </a:ln>
        </p:spPr>
      </p:pic>
      <p:sp>
        <p:nvSpPr>
          <p:cNvPr id="2" name="Dikdörtgen 1">
            <a:extLst>
              <a:ext uri="{FF2B5EF4-FFF2-40B4-BE49-F238E27FC236}">
                <a16:creationId xmlns:a16="http://schemas.microsoft.com/office/drawing/2014/main" id="{DE5F5300-485D-43E8-B4B7-38F150C3D225}"/>
              </a:ext>
            </a:extLst>
          </p:cNvPr>
          <p:cNvSpPr/>
          <p:nvPr/>
        </p:nvSpPr>
        <p:spPr>
          <a:xfrm>
            <a:off x="254833" y="112976"/>
            <a:ext cx="11677337" cy="907441"/>
          </a:xfrm>
          <a:prstGeom prst="rect">
            <a:avLst/>
          </a:prstGeom>
        </p:spPr>
        <p:txBody>
          <a:bodyPr/>
          <a:lstStyle/>
          <a:p>
            <a:pPr lvl="0" algn="ctr"/>
            <a:endParaRPr lang="tr-TR" sz="3600" dirty="0">
              <a:latin typeface="Tw Cen MT" panose="020B0602020104020603" pitchFamily="34" charset="0"/>
            </a:endParaRPr>
          </a:p>
        </p:txBody>
      </p:sp>
    </p:spTree>
    <p:extLst>
      <p:ext uri="{BB962C8B-B14F-4D97-AF65-F5344CB8AC3E}">
        <p14:creationId xmlns:p14="http://schemas.microsoft.com/office/powerpoint/2010/main" val="3943964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 name="Başlık 9">
            <a:extLst>
              <a:ext uri="{FF2B5EF4-FFF2-40B4-BE49-F238E27FC236}">
                <a16:creationId xmlns:a16="http://schemas.microsoft.com/office/drawing/2014/main" id="{C024CE67-2EF5-430D-A4EF-636DB60F72C6}"/>
              </a:ext>
            </a:extLst>
          </p:cNvPr>
          <p:cNvSpPr>
            <a:spLocks noGrp="1"/>
          </p:cNvSpPr>
          <p:nvPr>
            <p:ph type="title"/>
          </p:nvPr>
        </p:nvSpPr>
        <p:spPr/>
        <p:txBody>
          <a:bodyPr>
            <a:normAutofit fontScale="90000"/>
          </a:bodyPr>
          <a:lstStyle/>
          <a:p>
            <a:pPr algn="ctr"/>
            <a:r>
              <a:rPr lang="tr-TR" sz="4000" baseline="0" dirty="0">
                <a:solidFill>
                  <a:schemeClr val="bg1"/>
                </a:solidFill>
              </a:rPr>
              <a:t>NEFROLOJİ UZMANI DİYALİZE </a:t>
            </a:r>
            <a:br>
              <a:rPr lang="tr-TR" sz="4000" baseline="0" dirty="0">
                <a:solidFill>
                  <a:schemeClr val="bg1"/>
                </a:solidFill>
              </a:rPr>
            </a:br>
            <a:r>
              <a:rPr lang="tr-TR" sz="4000" baseline="0" dirty="0">
                <a:solidFill>
                  <a:schemeClr val="bg1"/>
                </a:solidFill>
              </a:rPr>
              <a:t>DÖNMELİ</a:t>
            </a:r>
            <a:br>
              <a:rPr lang="tr-TR" sz="5400" dirty="0"/>
            </a:br>
            <a:endParaRPr lang="tr-TR" dirty="0"/>
          </a:p>
        </p:txBody>
      </p:sp>
      <p:sp>
        <p:nvSpPr>
          <p:cNvPr id="4" name="İçerik Yer Tutucusu 3">
            <a:extLst>
              <a:ext uri="{FF2B5EF4-FFF2-40B4-BE49-F238E27FC236}">
                <a16:creationId xmlns:a16="http://schemas.microsoft.com/office/drawing/2014/main" id="{24FAB8ED-337F-4006-9ACE-E179CBC7E3CF}"/>
              </a:ext>
            </a:extLst>
          </p:cNvPr>
          <p:cNvSpPr>
            <a:spLocks noGrp="1"/>
          </p:cNvSpPr>
          <p:nvPr>
            <p:ph idx="1"/>
          </p:nvPr>
        </p:nvSpPr>
        <p:spPr/>
        <p:txBody>
          <a:bodyPr>
            <a:normAutofit fontScale="92500"/>
          </a:bodyPr>
          <a:lstStyle/>
          <a:p>
            <a:pPr marL="0" indent="0">
              <a:buNone/>
            </a:pPr>
            <a:r>
              <a:rPr lang="tr-TR" sz="2400" dirty="0">
                <a:solidFill>
                  <a:schemeClr val="bg1"/>
                </a:solidFill>
              </a:rPr>
              <a:t>Tam gün ile diyaliz sistemi dışına itilen </a:t>
            </a:r>
            <a:r>
              <a:rPr lang="tr-TR" sz="2400" dirty="0" err="1">
                <a:solidFill>
                  <a:schemeClr val="bg1"/>
                </a:solidFill>
              </a:rPr>
              <a:t>Nefroloji</a:t>
            </a:r>
            <a:r>
              <a:rPr lang="tr-TR" sz="2400" dirty="0">
                <a:solidFill>
                  <a:schemeClr val="bg1"/>
                </a:solidFill>
              </a:rPr>
              <a:t> uzmanı diyalize döndürülmelidir, </a:t>
            </a:r>
          </a:p>
          <a:p>
            <a:pPr marL="0" lvl="0" indent="0">
              <a:buNone/>
            </a:pPr>
            <a:r>
              <a:rPr lang="tr-TR" sz="2400" dirty="0">
                <a:solidFill>
                  <a:schemeClr val="bg1"/>
                </a:solidFill>
              </a:rPr>
              <a:t>Diyaliz klinikleri belli kriterler dahilinde kamu hastanelerine afiliye edilmeli,</a:t>
            </a:r>
          </a:p>
          <a:p>
            <a:pPr marL="0" lvl="0" indent="0">
              <a:buNone/>
            </a:pPr>
            <a:r>
              <a:rPr lang="tr-TR" sz="2400" dirty="0" err="1">
                <a:solidFill>
                  <a:schemeClr val="bg1"/>
                </a:solidFill>
              </a:rPr>
              <a:t>Nefrololog</a:t>
            </a:r>
            <a:r>
              <a:rPr lang="tr-TR" sz="2400" dirty="0">
                <a:solidFill>
                  <a:schemeClr val="bg1"/>
                </a:solidFill>
              </a:rPr>
              <a:t>- uzman hizmeti ve diyaliz hekimi ücretleri kamudan karşılanmalı</a:t>
            </a:r>
          </a:p>
          <a:p>
            <a:pPr marL="0" lvl="0" indent="0">
              <a:buNone/>
            </a:pPr>
            <a:r>
              <a:rPr lang="tr-TR" sz="2400" dirty="0" err="1">
                <a:solidFill>
                  <a:schemeClr val="bg1"/>
                </a:solidFill>
              </a:rPr>
              <a:t>ASM’ne</a:t>
            </a:r>
            <a:r>
              <a:rPr lang="tr-TR" sz="2400" dirty="0">
                <a:solidFill>
                  <a:schemeClr val="bg1"/>
                </a:solidFill>
              </a:rPr>
              <a:t> benzer şekilde bakanlık çalışanı olarak sınıflanıp, benzer performans kriterleri</a:t>
            </a:r>
          </a:p>
          <a:p>
            <a:pPr marL="0" lvl="0" indent="0">
              <a:buNone/>
            </a:pPr>
            <a:r>
              <a:rPr lang="tr-TR" sz="2400" dirty="0">
                <a:solidFill>
                  <a:schemeClr val="bg1"/>
                </a:solidFill>
              </a:rPr>
              <a:t>ile maaşını kamudan</a:t>
            </a:r>
          </a:p>
          <a:p>
            <a:pPr marL="0" lvl="0" indent="0">
              <a:buNone/>
            </a:pPr>
            <a:r>
              <a:rPr lang="tr-TR" sz="2400" dirty="0">
                <a:solidFill>
                  <a:schemeClr val="bg1"/>
                </a:solidFill>
              </a:rPr>
              <a:t>Kamu ve Özel- Diyaliz hekiminin çalışma süresinin çalışma Yönetmeliği ve İş Kanunu’na</a:t>
            </a:r>
          </a:p>
          <a:p>
            <a:pPr marL="0" lvl="0" indent="0">
              <a:buNone/>
            </a:pPr>
            <a:r>
              <a:rPr lang="tr-TR" sz="2400" dirty="0">
                <a:solidFill>
                  <a:schemeClr val="bg1"/>
                </a:solidFill>
              </a:rPr>
              <a:t>uygun </a:t>
            </a:r>
          </a:p>
          <a:p>
            <a:pPr marL="0" lvl="0" indent="0">
              <a:buNone/>
            </a:pPr>
            <a:r>
              <a:rPr lang="tr-TR" sz="2400" dirty="0">
                <a:solidFill>
                  <a:schemeClr val="bg1"/>
                </a:solidFill>
              </a:rPr>
              <a:t>Kamuda çalışan Diyaliz hekimlerinin ücreti aile hekimliği ücretleri şeklinde …</a:t>
            </a:r>
          </a:p>
          <a:p>
            <a:pPr lvl="0" algn="l"/>
            <a:endParaRPr lang="tr-TR" dirty="0"/>
          </a:p>
        </p:txBody>
      </p:sp>
      <p:sp>
        <p:nvSpPr>
          <p:cNvPr id="6" name="Google Shape;258;p31"/>
          <p:cNvSpPr>
            <a:spLocks noGrp="1"/>
          </p:cNvSpPr>
          <p:nvPr>
            <p:ph type="dt" sz="half" idx="10"/>
          </p:nvPr>
        </p:nvSpPr>
        <p:spPr bwMode="auto">
          <a:prstGeom prst="rect">
            <a:avLst/>
          </a:prstGeom>
          <a:noFill/>
          <a:ln>
            <a:noFill/>
          </a:ln>
        </p:spPr>
        <p:txBody>
          <a:bodyPr spcFirstLastPara="1" vert="horz" wrap="square" lIns="91425" tIns="45700" rIns="91425" bIns="45700" rtlCol="0" anchor="ctr" anchorCtr="0">
            <a:noAutofit/>
          </a:bodyPr>
          <a:lstStyle/>
          <a:p>
            <a:pPr algn="l">
              <a:defRPr/>
            </a:pPr>
            <a:fld id="{A4C6967C-B45B-4A60-8836-62D90F98781D}" type="datetime1">
              <a:rPr lang="tr-TR" smtClean="0"/>
              <a:t>17.10.2021</a:t>
            </a:fld>
            <a:endParaRPr/>
          </a:p>
        </p:txBody>
      </p:sp>
      <p:sp>
        <p:nvSpPr>
          <p:cNvPr id="8" name="Google Shape;260;p31"/>
          <p:cNvSpPr>
            <a:spLocks noGrp="1"/>
          </p:cNvSpPr>
          <p:nvPr>
            <p:ph type="ftr" sz="quarter" idx="11"/>
          </p:nvPr>
        </p:nvSpPr>
        <p:spPr bwMode="auto">
          <a:prstGeom prst="rect">
            <a:avLst/>
          </a:prstGeom>
          <a:noFill/>
          <a:ln>
            <a:noFill/>
          </a:ln>
        </p:spPr>
        <p:txBody>
          <a:bodyPr spcFirstLastPara="1" vert="horz" wrap="square" lIns="91425" tIns="45700" rIns="91425" bIns="45700" rtlCol="0" anchor="ctr" anchorCtr="0">
            <a:noAutofit/>
          </a:bodyPr>
          <a:lstStyle/>
          <a:p>
            <a:pPr algn="ctr">
              <a:defRPr/>
            </a:pPr>
            <a:r>
              <a:rPr lang="tr-TR"/>
              <a:t>Uzm. Dr. Sadi Kemal A. ARSLAN        38.ULUSAL NEFROLOJİ KONRESİ GİRNE</a:t>
            </a:r>
            <a:endParaRPr/>
          </a:p>
        </p:txBody>
      </p:sp>
      <p:sp>
        <p:nvSpPr>
          <p:cNvPr id="7" name="Google Shape;259;p31"/>
          <p:cNvSpPr>
            <a:spLocks noGrp="1"/>
          </p:cNvSpPr>
          <p:nvPr>
            <p:ph type="sldNum" sz="quarter" idx="12"/>
          </p:nvPr>
        </p:nvSpPr>
        <p:spPr bwMode="auto">
          <a:prstGeom prst="rect">
            <a:avLst/>
          </a:prstGeom>
          <a:noFill/>
          <a:ln>
            <a:noFill/>
          </a:ln>
        </p:spPr>
        <p:txBody>
          <a:bodyPr spcFirstLastPara="1" vert="horz" wrap="square" lIns="91425" tIns="45700" rIns="91425" bIns="45700" rtlCol="0" anchor="ctr" anchorCtr="0">
            <a:noAutofit/>
          </a:bodyPr>
          <a:lstStyle/>
          <a:p>
            <a:pPr>
              <a:defRPr/>
            </a:pPr>
            <a:fld id="{00000000-1234-1234-1234-123412341234}" type="slidenum">
              <a:rPr lang="tr-TR"/>
              <a:pPr>
                <a:defRPr/>
              </a:pPr>
              <a:t>21</a:t>
            </a:fld>
            <a:endParaRPr/>
          </a:p>
        </p:txBody>
      </p:sp>
      <p:pic>
        <p:nvPicPr>
          <p:cNvPr id="9" name="Google Shape;107;p13">
            <a:extLst>
              <a:ext uri="{FF2B5EF4-FFF2-40B4-BE49-F238E27FC236}">
                <a16:creationId xmlns:a16="http://schemas.microsoft.com/office/drawing/2014/main" id="{387D97C3-6161-44FA-A8F5-9A71D38976C2}"/>
              </a:ext>
            </a:extLst>
          </p:cNvPr>
          <p:cNvPicPr/>
          <p:nvPr/>
        </p:nvPicPr>
        <p:blipFill>
          <a:blip r:embed="rId2">
            <a:alphaModFix/>
          </a:blip>
          <a:srcRect/>
          <a:stretch/>
        </p:blipFill>
        <p:spPr bwMode="auto">
          <a:xfrm>
            <a:off x="9355722" y="4754698"/>
            <a:ext cx="2109399" cy="2103302"/>
          </a:xfrm>
          <a:prstGeom prst="rect">
            <a:avLst/>
          </a:prstGeom>
          <a:noFill/>
          <a:ln>
            <a:noFill/>
          </a:ln>
        </p:spPr>
      </p:pic>
      <p:sp>
        <p:nvSpPr>
          <p:cNvPr id="5" name="Dikdörtgen 4">
            <a:extLst>
              <a:ext uri="{FF2B5EF4-FFF2-40B4-BE49-F238E27FC236}">
                <a16:creationId xmlns:a16="http://schemas.microsoft.com/office/drawing/2014/main" id="{9A87C9E8-D75F-4527-81C6-6ECB516CEEA9}"/>
              </a:ext>
            </a:extLst>
          </p:cNvPr>
          <p:cNvSpPr/>
          <p:nvPr/>
        </p:nvSpPr>
        <p:spPr>
          <a:xfrm>
            <a:off x="179882" y="0"/>
            <a:ext cx="11631118" cy="1179442"/>
          </a:xfrm>
          <a:prstGeom prst="rect">
            <a:avLst/>
          </a:prstGeom>
        </p:spPr>
        <p:txBody>
          <a:bodyPr/>
          <a:lstStyle/>
          <a:p>
            <a:pPr lvl="0">
              <a:buChar char="•"/>
            </a:pPr>
            <a:endParaRPr lang="tr-TR" sz="3600" dirty="0">
              <a:latin typeface="Tw Cen MT" panose="020B0602020104020603"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 name="Başlık 9">
            <a:extLst>
              <a:ext uri="{FF2B5EF4-FFF2-40B4-BE49-F238E27FC236}">
                <a16:creationId xmlns:a16="http://schemas.microsoft.com/office/drawing/2014/main" id="{4CF79E90-D2F6-4EE6-BEBE-512AEF9A4244}"/>
              </a:ext>
            </a:extLst>
          </p:cNvPr>
          <p:cNvSpPr>
            <a:spLocks noGrp="1"/>
          </p:cNvSpPr>
          <p:nvPr>
            <p:ph type="title"/>
          </p:nvPr>
        </p:nvSpPr>
        <p:spPr/>
        <p:txBody>
          <a:bodyPr>
            <a:normAutofit/>
          </a:bodyPr>
          <a:lstStyle/>
          <a:p>
            <a:pPr algn="ctr"/>
            <a:r>
              <a:rPr lang="tr-TR" sz="3600" baseline="0" dirty="0">
                <a:solidFill>
                  <a:schemeClr val="bg1"/>
                </a:solidFill>
              </a:rPr>
              <a:t>DİYALİZ VE NEFROLOJİ</a:t>
            </a:r>
            <a:endParaRPr lang="tr-TR" sz="3600" dirty="0">
              <a:solidFill>
                <a:schemeClr val="bg1"/>
              </a:solidFill>
            </a:endParaRPr>
          </a:p>
        </p:txBody>
      </p:sp>
      <p:sp>
        <p:nvSpPr>
          <p:cNvPr id="5" name="İçerik Yer Tutucusu 4">
            <a:extLst>
              <a:ext uri="{FF2B5EF4-FFF2-40B4-BE49-F238E27FC236}">
                <a16:creationId xmlns:a16="http://schemas.microsoft.com/office/drawing/2014/main" id="{7A9A5BC6-CE55-483B-9621-3AA97AFD1A48}"/>
              </a:ext>
            </a:extLst>
          </p:cNvPr>
          <p:cNvSpPr>
            <a:spLocks noGrp="1"/>
          </p:cNvSpPr>
          <p:nvPr>
            <p:ph idx="1"/>
          </p:nvPr>
        </p:nvSpPr>
        <p:spPr/>
        <p:txBody>
          <a:bodyPr>
            <a:normAutofit/>
          </a:bodyPr>
          <a:lstStyle/>
          <a:p>
            <a:pPr marL="0" lvl="0" indent="0">
              <a:buNone/>
            </a:pPr>
            <a:r>
              <a:rPr lang="tr-TR" dirty="0">
                <a:solidFill>
                  <a:schemeClr val="bg1"/>
                </a:solidFill>
              </a:rPr>
              <a:t>Diyaliz Bilim Kurulu’nda(DDK- adı değişmeli) diyaliz hekimi, girişimsel radyolog, KVC</a:t>
            </a:r>
          </a:p>
          <a:p>
            <a:pPr marL="0" lvl="0" indent="0">
              <a:buNone/>
            </a:pPr>
            <a:r>
              <a:rPr lang="tr-TR" dirty="0">
                <a:solidFill>
                  <a:schemeClr val="bg1"/>
                </a:solidFill>
              </a:rPr>
              <a:t>uzmanı, hemşire- tekniker ve özel sektör temsilcisi yer almalı</a:t>
            </a:r>
          </a:p>
          <a:p>
            <a:pPr marL="0" lvl="0" indent="0">
              <a:buNone/>
            </a:pPr>
            <a:r>
              <a:rPr lang="tr-TR" dirty="0">
                <a:solidFill>
                  <a:schemeClr val="bg1"/>
                </a:solidFill>
              </a:rPr>
              <a:t>Diyaliz kliniği en yakın kamu hastanesi ile afiliye edilmesi sistemine geçilebilir, hasta</a:t>
            </a:r>
          </a:p>
          <a:p>
            <a:pPr marL="0" lvl="0" indent="0">
              <a:buNone/>
            </a:pPr>
            <a:r>
              <a:rPr lang="tr-TR" dirty="0">
                <a:solidFill>
                  <a:schemeClr val="bg1"/>
                </a:solidFill>
              </a:rPr>
              <a:t>bakım kalitesi ve kamudan hastane desteği hizmeti bu yolla sağlanabilir</a:t>
            </a:r>
          </a:p>
          <a:p>
            <a:pPr marL="0" lvl="0" indent="0">
              <a:buNone/>
            </a:pPr>
            <a:r>
              <a:rPr lang="tr-TR" dirty="0">
                <a:solidFill>
                  <a:schemeClr val="bg1"/>
                </a:solidFill>
              </a:rPr>
              <a:t>Esnek (US veya Almanya </a:t>
            </a:r>
            <a:r>
              <a:rPr lang="tr-TR" dirty="0" err="1">
                <a:solidFill>
                  <a:schemeClr val="bg1"/>
                </a:solidFill>
              </a:rPr>
              <a:t>vb</a:t>
            </a:r>
            <a:r>
              <a:rPr lang="tr-TR" dirty="0">
                <a:solidFill>
                  <a:schemeClr val="bg1"/>
                </a:solidFill>
              </a:rPr>
              <a:t>) hasta bakım modeli ile </a:t>
            </a:r>
            <a:r>
              <a:rPr lang="tr-TR" dirty="0" err="1">
                <a:solidFill>
                  <a:schemeClr val="bg1"/>
                </a:solidFill>
              </a:rPr>
              <a:t>nefroloji</a:t>
            </a:r>
            <a:r>
              <a:rPr lang="tr-TR" dirty="0">
                <a:solidFill>
                  <a:schemeClr val="bg1"/>
                </a:solidFill>
              </a:rPr>
              <a:t> uzmanları mutlaka</a:t>
            </a:r>
          </a:p>
          <a:p>
            <a:pPr marL="0" lvl="0" indent="0">
              <a:buNone/>
            </a:pPr>
            <a:r>
              <a:rPr lang="tr-TR" dirty="0">
                <a:solidFill>
                  <a:schemeClr val="bg1"/>
                </a:solidFill>
              </a:rPr>
              <a:t>diyaliz sistemine geri döndürülmeli</a:t>
            </a:r>
          </a:p>
          <a:p>
            <a:endParaRPr lang="tr-TR" dirty="0"/>
          </a:p>
        </p:txBody>
      </p:sp>
      <p:sp>
        <p:nvSpPr>
          <p:cNvPr id="6" name="Google Shape;249;p30"/>
          <p:cNvSpPr>
            <a:spLocks noGrp="1"/>
          </p:cNvSpPr>
          <p:nvPr>
            <p:ph type="dt" sz="half" idx="10"/>
          </p:nvPr>
        </p:nvSpPr>
        <p:spPr bwMode="auto">
          <a:prstGeom prst="rect">
            <a:avLst/>
          </a:prstGeom>
          <a:noFill/>
          <a:ln>
            <a:noFill/>
          </a:ln>
        </p:spPr>
        <p:txBody>
          <a:bodyPr spcFirstLastPara="1" vert="horz" wrap="square" lIns="91425" tIns="45700" rIns="91425" bIns="45700" rtlCol="0" anchor="ctr" anchorCtr="0">
            <a:noAutofit/>
          </a:bodyPr>
          <a:lstStyle/>
          <a:p>
            <a:pPr algn="l">
              <a:defRPr/>
            </a:pPr>
            <a:fld id="{4160E4A0-DCFE-4B43-B88F-28408CC4AFE3}" type="datetime1">
              <a:rPr lang="tr-TR" smtClean="0"/>
              <a:t>17.10.2021</a:t>
            </a:fld>
            <a:endParaRPr/>
          </a:p>
        </p:txBody>
      </p:sp>
      <p:sp>
        <p:nvSpPr>
          <p:cNvPr id="8" name="Google Shape;251;p30"/>
          <p:cNvSpPr>
            <a:spLocks noGrp="1"/>
          </p:cNvSpPr>
          <p:nvPr>
            <p:ph type="ftr" sz="quarter" idx="11"/>
          </p:nvPr>
        </p:nvSpPr>
        <p:spPr bwMode="auto">
          <a:prstGeom prst="rect">
            <a:avLst/>
          </a:prstGeom>
          <a:noFill/>
          <a:ln>
            <a:noFill/>
          </a:ln>
        </p:spPr>
        <p:txBody>
          <a:bodyPr spcFirstLastPara="1" vert="horz" wrap="square" lIns="91425" tIns="45700" rIns="91425" bIns="45700" rtlCol="0" anchor="ctr" anchorCtr="0">
            <a:noAutofit/>
          </a:bodyPr>
          <a:lstStyle/>
          <a:p>
            <a:pPr algn="ctr">
              <a:defRPr/>
            </a:pPr>
            <a:r>
              <a:rPr lang="tr-TR"/>
              <a:t>Uzm. Dr. Sadi Kemal A. ARSLAN        38.ULUSAL NEFROLOJİ KONRESİ GİRNE</a:t>
            </a:r>
            <a:endParaRPr/>
          </a:p>
        </p:txBody>
      </p:sp>
      <p:sp>
        <p:nvSpPr>
          <p:cNvPr id="7" name="Google Shape;250;p30"/>
          <p:cNvSpPr>
            <a:spLocks noGrp="1"/>
          </p:cNvSpPr>
          <p:nvPr>
            <p:ph type="sldNum" sz="quarter" idx="12"/>
          </p:nvPr>
        </p:nvSpPr>
        <p:spPr bwMode="auto">
          <a:prstGeom prst="rect">
            <a:avLst/>
          </a:prstGeom>
          <a:noFill/>
          <a:ln>
            <a:noFill/>
          </a:ln>
        </p:spPr>
        <p:txBody>
          <a:bodyPr spcFirstLastPara="1" vert="horz" wrap="square" lIns="91425" tIns="45700" rIns="91425" bIns="45700" rtlCol="0" anchor="ctr" anchorCtr="0">
            <a:noAutofit/>
          </a:bodyPr>
          <a:lstStyle/>
          <a:p>
            <a:pPr>
              <a:defRPr/>
            </a:pPr>
            <a:fld id="{00000000-1234-1234-1234-123412341234}" type="slidenum">
              <a:rPr lang="tr-TR"/>
              <a:pPr>
                <a:defRPr/>
              </a:pPr>
              <a:t>22</a:t>
            </a:fld>
            <a:endParaRPr/>
          </a:p>
        </p:txBody>
      </p:sp>
      <p:pic>
        <p:nvPicPr>
          <p:cNvPr id="9" name="Google Shape;107;p13">
            <a:extLst>
              <a:ext uri="{FF2B5EF4-FFF2-40B4-BE49-F238E27FC236}">
                <a16:creationId xmlns:a16="http://schemas.microsoft.com/office/drawing/2014/main" id="{72C98C35-2FBE-4CEA-9CD1-C931653DC95E}"/>
              </a:ext>
            </a:extLst>
          </p:cNvPr>
          <p:cNvPicPr/>
          <p:nvPr/>
        </p:nvPicPr>
        <p:blipFill>
          <a:blip r:embed="rId2">
            <a:alphaModFix/>
          </a:blip>
          <a:srcRect/>
          <a:stretch/>
        </p:blipFill>
        <p:spPr bwMode="auto">
          <a:xfrm>
            <a:off x="9355722" y="4754698"/>
            <a:ext cx="2109399" cy="210330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aşlık 9">
            <a:extLst>
              <a:ext uri="{FF2B5EF4-FFF2-40B4-BE49-F238E27FC236}">
                <a16:creationId xmlns:a16="http://schemas.microsoft.com/office/drawing/2014/main" id="{D3C9AE2B-6A4C-4F27-9683-1960C119F0F3}"/>
              </a:ext>
            </a:extLst>
          </p:cNvPr>
          <p:cNvSpPr>
            <a:spLocks noGrp="1"/>
          </p:cNvSpPr>
          <p:nvPr>
            <p:ph type="title"/>
          </p:nvPr>
        </p:nvSpPr>
        <p:spPr/>
        <p:txBody>
          <a:bodyPr>
            <a:normAutofit fontScale="90000"/>
          </a:bodyPr>
          <a:lstStyle/>
          <a:p>
            <a:pPr algn="ctr"/>
            <a:br>
              <a:rPr lang="tr-TR" sz="3600" dirty="0">
                <a:solidFill>
                  <a:schemeClr val="bg1"/>
                </a:solidFill>
              </a:rPr>
            </a:br>
            <a:r>
              <a:rPr lang="tr-TR" sz="3600" dirty="0">
                <a:solidFill>
                  <a:schemeClr val="bg1"/>
                </a:solidFill>
              </a:rPr>
              <a:t>Diyaliz ekibinin zayıflatılması ve</a:t>
            </a:r>
            <a:br>
              <a:rPr lang="tr-TR" sz="3600" dirty="0">
                <a:solidFill>
                  <a:schemeClr val="bg1"/>
                </a:solidFill>
              </a:rPr>
            </a:br>
            <a:r>
              <a:rPr lang="tr-TR" sz="3600" dirty="0">
                <a:solidFill>
                  <a:schemeClr val="bg1"/>
                </a:solidFill>
              </a:rPr>
              <a:t> </a:t>
            </a:r>
            <a:r>
              <a:rPr lang="tr-TR" sz="3600" baseline="0" dirty="0">
                <a:solidFill>
                  <a:schemeClr val="bg1"/>
                </a:solidFill>
              </a:rPr>
              <a:t>DİYALİZ TEKNİKERLİĞİ</a:t>
            </a:r>
            <a:br>
              <a:rPr lang="tr-TR" dirty="0"/>
            </a:br>
            <a:endParaRPr lang="tr-TR" dirty="0"/>
          </a:p>
        </p:txBody>
      </p:sp>
      <p:sp>
        <p:nvSpPr>
          <p:cNvPr id="9" name="İçerik Yer Tutucusu 8">
            <a:extLst>
              <a:ext uri="{FF2B5EF4-FFF2-40B4-BE49-F238E27FC236}">
                <a16:creationId xmlns:a16="http://schemas.microsoft.com/office/drawing/2014/main" id="{EECCC12F-88D4-4DD5-BB8B-CB05410FA6B6}"/>
              </a:ext>
            </a:extLst>
          </p:cNvPr>
          <p:cNvSpPr>
            <a:spLocks noGrp="1"/>
          </p:cNvSpPr>
          <p:nvPr>
            <p:ph idx="1"/>
          </p:nvPr>
        </p:nvSpPr>
        <p:spPr/>
        <p:txBody>
          <a:bodyPr/>
          <a:lstStyle/>
          <a:p>
            <a:pPr lvl="0" algn="l"/>
            <a:r>
              <a:rPr lang="tr-TR" dirty="0">
                <a:solidFill>
                  <a:schemeClr val="bg1"/>
                </a:solidFill>
              </a:rPr>
              <a:t>Diyaliz Teknikerliği eğitimi ticarileşmiş ve </a:t>
            </a:r>
            <a:r>
              <a:rPr lang="tr-TR" dirty="0" err="1">
                <a:solidFill>
                  <a:schemeClr val="bg1"/>
                </a:solidFill>
              </a:rPr>
              <a:t>suistimal</a:t>
            </a:r>
            <a:r>
              <a:rPr lang="tr-TR" dirty="0">
                <a:solidFill>
                  <a:schemeClr val="bg1"/>
                </a:solidFill>
              </a:rPr>
              <a:t> edilmiştir, </a:t>
            </a:r>
          </a:p>
          <a:p>
            <a:pPr lvl="0" algn="l"/>
            <a:r>
              <a:rPr lang="tr-TR" dirty="0">
                <a:solidFill>
                  <a:schemeClr val="bg1"/>
                </a:solidFill>
              </a:rPr>
              <a:t>Ülkenin ihtiyacına uygun sayı ve nitelikte diyaliz teknikeri yetiştirilmesi için bakanlık ve</a:t>
            </a:r>
          </a:p>
          <a:p>
            <a:pPr lvl="0" algn="l"/>
            <a:r>
              <a:rPr lang="tr-TR" dirty="0">
                <a:solidFill>
                  <a:schemeClr val="bg1"/>
                </a:solidFill>
              </a:rPr>
              <a:t>YÖK ile</a:t>
            </a:r>
          </a:p>
          <a:p>
            <a:pPr lvl="0" algn="l"/>
            <a:r>
              <a:rPr lang="tr-TR" dirty="0">
                <a:solidFill>
                  <a:schemeClr val="bg1"/>
                </a:solidFill>
              </a:rPr>
              <a:t>SM Lisesi kökenliler bu okullara kayıt yaptırabilmeli </a:t>
            </a:r>
          </a:p>
          <a:p>
            <a:pPr lvl="0" algn="l"/>
            <a:r>
              <a:rPr lang="tr-TR" dirty="0">
                <a:solidFill>
                  <a:schemeClr val="bg1"/>
                </a:solidFill>
              </a:rPr>
              <a:t>Eğitim süreleri 4 yıla çıkarılmalı </a:t>
            </a:r>
          </a:p>
          <a:p>
            <a:pPr lvl="0" algn="l"/>
            <a:r>
              <a:rPr lang="tr-TR" dirty="0">
                <a:solidFill>
                  <a:schemeClr val="bg1"/>
                </a:solidFill>
              </a:rPr>
              <a:t>Eğitim süresinin %50’si zorunlu uygulamalı eğitim </a:t>
            </a:r>
          </a:p>
          <a:p>
            <a:pPr lvl="0" algn="l"/>
            <a:r>
              <a:rPr lang="tr-TR" dirty="0">
                <a:solidFill>
                  <a:schemeClr val="bg1"/>
                </a:solidFill>
              </a:rPr>
              <a:t>Mevcut mezun teknikerlerin HD, PD sertifikasyonu</a:t>
            </a:r>
          </a:p>
        </p:txBody>
      </p:sp>
      <p:sp>
        <p:nvSpPr>
          <p:cNvPr id="4" name="Veri Yer Tutucusu 3">
            <a:extLst>
              <a:ext uri="{FF2B5EF4-FFF2-40B4-BE49-F238E27FC236}">
                <a16:creationId xmlns:a16="http://schemas.microsoft.com/office/drawing/2014/main" id="{D59E4271-DB5C-41E8-95C0-4ADE96BC1D4A}"/>
              </a:ext>
            </a:extLst>
          </p:cNvPr>
          <p:cNvSpPr>
            <a:spLocks noGrp="1"/>
          </p:cNvSpPr>
          <p:nvPr>
            <p:ph type="dt" sz="half" idx="10"/>
          </p:nvPr>
        </p:nvSpPr>
        <p:spPr/>
        <p:txBody>
          <a:bodyPr/>
          <a:lstStyle/>
          <a:p>
            <a:pPr rtl="0"/>
            <a:fld id="{553C1563-554F-4010-8D2B-C7C03F0F3593}" type="datetime1">
              <a:rPr lang="tr-TR" smtClean="0"/>
              <a:t>17.10.2021</a:t>
            </a:fld>
            <a:endParaRPr lang="tr-TR" dirty="0"/>
          </a:p>
        </p:txBody>
      </p:sp>
      <p:sp>
        <p:nvSpPr>
          <p:cNvPr id="5" name="Alt Bilgi Yer Tutucusu 4">
            <a:extLst>
              <a:ext uri="{FF2B5EF4-FFF2-40B4-BE49-F238E27FC236}">
                <a16:creationId xmlns:a16="http://schemas.microsoft.com/office/drawing/2014/main" id="{9481E626-29BF-4D86-809B-5312AC973580}"/>
              </a:ext>
            </a:extLst>
          </p:cNvPr>
          <p:cNvSpPr>
            <a:spLocks noGrp="1"/>
          </p:cNvSpPr>
          <p:nvPr>
            <p:ph type="ftr" sz="quarter" idx="11"/>
          </p:nvPr>
        </p:nvSpPr>
        <p:spPr/>
        <p:txBody>
          <a:bodyPr/>
          <a:lstStyle/>
          <a:p>
            <a:pPr rtl="0"/>
            <a:r>
              <a:rPr lang="tr-TR" dirty="0"/>
              <a:t>Uzm. Dr. Sadi Kemal A. ARSLAN        38.ULUSAL NEFROLOJİ KONRESİ GİRNE</a:t>
            </a:r>
          </a:p>
        </p:txBody>
      </p:sp>
      <p:sp>
        <p:nvSpPr>
          <p:cNvPr id="6" name="Slayt Numarası Yer Tutucusu 5">
            <a:extLst>
              <a:ext uri="{FF2B5EF4-FFF2-40B4-BE49-F238E27FC236}">
                <a16:creationId xmlns:a16="http://schemas.microsoft.com/office/drawing/2014/main" id="{3D3B52BC-9484-4ACC-9B73-451520EBA8FB}"/>
              </a:ext>
            </a:extLst>
          </p:cNvPr>
          <p:cNvSpPr>
            <a:spLocks noGrp="1"/>
          </p:cNvSpPr>
          <p:nvPr>
            <p:ph type="sldNum" sz="quarter" idx="12"/>
          </p:nvPr>
        </p:nvSpPr>
        <p:spPr/>
        <p:txBody>
          <a:bodyPr/>
          <a:lstStyle/>
          <a:p>
            <a:pPr rtl="0"/>
            <a:fld id="{25BA54BD-C84D-46CE-8B72-31BFB26ABA43}" type="slidenum">
              <a:rPr lang="tr-TR" smtClean="0"/>
              <a:t>23</a:t>
            </a:fld>
            <a:endParaRPr lang="tr-TR" dirty="0"/>
          </a:p>
        </p:txBody>
      </p:sp>
      <p:pic>
        <p:nvPicPr>
          <p:cNvPr id="8" name="Google Shape;107;p13">
            <a:extLst>
              <a:ext uri="{FF2B5EF4-FFF2-40B4-BE49-F238E27FC236}">
                <a16:creationId xmlns:a16="http://schemas.microsoft.com/office/drawing/2014/main" id="{9630B621-136D-4425-9B93-A962B620E85F}"/>
              </a:ext>
            </a:extLst>
          </p:cNvPr>
          <p:cNvPicPr/>
          <p:nvPr/>
        </p:nvPicPr>
        <p:blipFill>
          <a:blip r:embed="rId2">
            <a:alphaModFix/>
          </a:blip>
          <a:srcRect/>
          <a:stretch/>
        </p:blipFill>
        <p:spPr bwMode="auto">
          <a:xfrm>
            <a:off x="9355722" y="4754698"/>
            <a:ext cx="2109399" cy="2103302"/>
          </a:xfrm>
          <a:prstGeom prst="rect">
            <a:avLst/>
          </a:prstGeom>
          <a:noFill/>
          <a:ln>
            <a:noFill/>
          </a:ln>
        </p:spPr>
      </p:pic>
    </p:spTree>
    <p:extLst>
      <p:ext uri="{BB962C8B-B14F-4D97-AF65-F5344CB8AC3E}">
        <p14:creationId xmlns:p14="http://schemas.microsoft.com/office/powerpoint/2010/main" val="2599164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 name="Başlık 9">
            <a:extLst>
              <a:ext uri="{FF2B5EF4-FFF2-40B4-BE49-F238E27FC236}">
                <a16:creationId xmlns:a16="http://schemas.microsoft.com/office/drawing/2014/main" id="{87EA85D0-85EF-43D2-9FC4-753A07770D1F}"/>
              </a:ext>
            </a:extLst>
          </p:cNvPr>
          <p:cNvSpPr>
            <a:spLocks noGrp="1"/>
          </p:cNvSpPr>
          <p:nvPr>
            <p:ph type="title"/>
          </p:nvPr>
        </p:nvSpPr>
        <p:spPr/>
        <p:txBody>
          <a:bodyPr>
            <a:normAutofit fontScale="90000"/>
          </a:bodyPr>
          <a:lstStyle/>
          <a:p>
            <a:pPr algn="ctr"/>
            <a:br>
              <a:rPr lang="tr-TR" sz="4000" baseline="0" dirty="0">
                <a:solidFill>
                  <a:schemeClr val="bg1"/>
                </a:solidFill>
              </a:rPr>
            </a:br>
            <a:r>
              <a:rPr lang="tr-TR" sz="4000" baseline="0" dirty="0">
                <a:solidFill>
                  <a:schemeClr val="bg1"/>
                </a:solidFill>
              </a:rPr>
              <a:t>SIRALI SEVK SİSTEMİ, yerli MİLLİ DİYALİZ, dışa bağımlılık</a:t>
            </a:r>
            <a:br>
              <a:rPr lang="tr-TR" dirty="0"/>
            </a:br>
            <a:endParaRPr lang="tr-TR" dirty="0"/>
          </a:p>
        </p:txBody>
      </p:sp>
      <p:sp>
        <p:nvSpPr>
          <p:cNvPr id="4" name="İçerik Yer Tutucusu 3">
            <a:extLst>
              <a:ext uri="{FF2B5EF4-FFF2-40B4-BE49-F238E27FC236}">
                <a16:creationId xmlns:a16="http://schemas.microsoft.com/office/drawing/2014/main" id="{7DC6C195-CD35-4916-8D12-54719677B60A}"/>
              </a:ext>
            </a:extLst>
          </p:cNvPr>
          <p:cNvSpPr>
            <a:spLocks noGrp="1"/>
          </p:cNvSpPr>
          <p:nvPr>
            <p:ph idx="1"/>
          </p:nvPr>
        </p:nvSpPr>
        <p:spPr/>
        <p:txBody>
          <a:bodyPr/>
          <a:lstStyle/>
          <a:p>
            <a:pPr lvl="0" algn="l"/>
            <a:r>
              <a:rPr lang="tr-TR" dirty="0">
                <a:solidFill>
                  <a:schemeClr val="bg1"/>
                </a:solidFill>
              </a:rPr>
              <a:t>Daha önce üzerinde çalışılan ve yürürlüğe girmesi beklenen sıralı sevk uygulamaya</a:t>
            </a:r>
          </a:p>
          <a:p>
            <a:pPr lvl="0" algn="l"/>
            <a:r>
              <a:rPr lang="tr-TR" dirty="0">
                <a:solidFill>
                  <a:schemeClr val="bg1"/>
                </a:solidFill>
              </a:rPr>
              <a:t>konmalıdır, </a:t>
            </a:r>
          </a:p>
          <a:p>
            <a:pPr lvl="0" algn="l"/>
            <a:r>
              <a:rPr lang="tr-TR" dirty="0">
                <a:solidFill>
                  <a:schemeClr val="bg1"/>
                </a:solidFill>
              </a:rPr>
              <a:t>Yerli cihaz, </a:t>
            </a:r>
            <a:r>
              <a:rPr lang="tr-TR" dirty="0" err="1">
                <a:solidFill>
                  <a:schemeClr val="bg1"/>
                </a:solidFill>
              </a:rPr>
              <a:t>diyalizer</a:t>
            </a:r>
            <a:r>
              <a:rPr lang="tr-TR" dirty="0">
                <a:solidFill>
                  <a:schemeClr val="bg1"/>
                </a:solidFill>
              </a:rPr>
              <a:t>, ilaç ve yan kollarda endüstrinin geliştirilmesi desteklenmeli,</a:t>
            </a:r>
          </a:p>
          <a:p>
            <a:pPr lvl="0" algn="l"/>
            <a:r>
              <a:rPr lang="tr-TR" dirty="0">
                <a:solidFill>
                  <a:schemeClr val="bg1"/>
                </a:solidFill>
              </a:rPr>
              <a:t>Eğitim, sektör sorunları, hasta ölümleri ve </a:t>
            </a:r>
            <a:r>
              <a:rPr lang="tr-TR" dirty="0" err="1">
                <a:solidFill>
                  <a:schemeClr val="bg1"/>
                </a:solidFill>
              </a:rPr>
              <a:t>damaryolu</a:t>
            </a:r>
            <a:r>
              <a:rPr lang="tr-TR" dirty="0">
                <a:solidFill>
                  <a:schemeClr val="bg1"/>
                </a:solidFill>
              </a:rPr>
              <a:t> sağlanması </a:t>
            </a:r>
            <a:r>
              <a:rPr lang="tr-TR" dirty="0" err="1">
                <a:solidFill>
                  <a:schemeClr val="bg1"/>
                </a:solidFill>
              </a:rPr>
              <a:t>vb</a:t>
            </a:r>
            <a:r>
              <a:rPr lang="tr-TR" dirty="0">
                <a:solidFill>
                  <a:schemeClr val="bg1"/>
                </a:solidFill>
              </a:rPr>
              <a:t> sorunların</a:t>
            </a:r>
          </a:p>
          <a:p>
            <a:pPr lvl="0" algn="l"/>
            <a:r>
              <a:rPr lang="tr-TR" dirty="0">
                <a:solidFill>
                  <a:schemeClr val="bg1"/>
                </a:solidFill>
              </a:rPr>
              <a:t>araştırılması için çalışma grupları</a:t>
            </a:r>
          </a:p>
          <a:p>
            <a:r>
              <a:rPr lang="tr-TR" dirty="0">
                <a:solidFill>
                  <a:schemeClr val="bg1"/>
                </a:solidFill>
              </a:rPr>
              <a:t>Özel kurumlardan hizmet alan hasta kamu hastanelerinde, </a:t>
            </a:r>
            <a:r>
              <a:rPr lang="tr-TR" b="0" dirty="0">
                <a:solidFill>
                  <a:schemeClr val="bg1"/>
                </a:solidFill>
              </a:rPr>
              <a:t>Yılda ~10.000 hasta ölüyor artı ilk 90 gün </a:t>
            </a:r>
            <a:r>
              <a:rPr lang="tr-TR" dirty="0">
                <a:solidFill>
                  <a:schemeClr val="bg1"/>
                </a:solidFill>
              </a:rPr>
              <a:t> </a:t>
            </a:r>
          </a:p>
          <a:p>
            <a:pPr lvl="0" algn="l"/>
            <a:endParaRPr lang="tr-TR" dirty="0">
              <a:solidFill>
                <a:schemeClr val="bg1"/>
              </a:solidFill>
            </a:endParaRPr>
          </a:p>
        </p:txBody>
      </p:sp>
      <p:sp>
        <p:nvSpPr>
          <p:cNvPr id="6" name="Google Shape;267;p32"/>
          <p:cNvSpPr>
            <a:spLocks noGrp="1"/>
          </p:cNvSpPr>
          <p:nvPr>
            <p:ph type="dt" sz="half" idx="10"/>
          </p:nvPr>
        </p:nvSpPr>
        <p:spPr bwMode="auto">
          <a:prstGeom prst="rect">
            <a:avLst/>
          </a:prstGeom>
          <a:noFill/>
          <a:ln>
            <a:noFill/>
          </a:ln>
        </p:spPr>
        <p:txBody>
          <a:bodyPr spcFirstLastPara="1" vert="horz" wrap="square" lIns="91425" tIns="45700" rIns="91425" bIns="45700" rtlCol="0" anchor="ctr" anchorCtr="0">
            <a:noAutofit/>
          </a:bodyPr>
          <a:lstStyle/>
          <a:p>
            <a:pPr algn="l">
              <a:defRPr/>
            </a:pPr>
            <a:fld id="{70E1CD51-12C5-4410-9E38-FC3CDCF3C1AD}" type="datetime1">
              <a:rPr lang="tr-TR" smtClean="0"/>
              <a:t>17.10.2021</a:t>
            </a:fld>
            <a:endParaRPr/>
          </a:p>
        </p:txBody>
      </p:sp>
      <p:sp>
        <p:nvSpPr>
          <p:cNvPr id="8" name="Google Shape;269;p32"/>
          <p:cNvSpPr>
            <a:spLocks noGrp="1"/>
          </p:cNvSpPr>
          <p:nvPr>
            <p:ph type="ftr" sz="quarter" idx="11"/>
          </p:nvPr>
        </p:nvSpPr>
        <p:spPr bwMode="auto">
          <a:prstGeom prst="rect">
            <a:avLst/>
          </a:prstGeom>
          <a:noFill/>
          <a:ln>
            <a:noFill/>
          </a:ln>
        </p:spPr>
        <p:txBody>
          <a:bodyPr spcFirstLastPara="1" vert="horz" wrap="square" lIns="91425" tIns="45700" rIns="91425" bIns="45700" rtlCol="0" anchor="ctr" anchorCtr="0">
            <a:noAutofit/>
          </a:bodyPr>
          <a:lstStyle/>
          <a:p>
            <a:pPr algn="ctr">
              <a:defRPr/>
            </a:pPr>
            <a:r>
              <a:rPr lang="tr-TR"/>
              <a:t>Uzm. Dr. Sadi Kemal A. ARSLAN        38.ULUSAL NEFROLOJİ KONRESİ GİRNE</a:t>
            </a:r>
            <a:endParaRPr/>
          </a:p>
        </p:txBody>
      </p:sp>
      <p:sp>
        <p:nvSpPr>
          <p:cNvPr id="7" name="Google Shape;268;p32"/>
          <p:cNvSpPr>
            <a:spLocks noGrp="1"/>
          </p:cNvSpPr>
          <p:nvPr>
            <p:ph type="sldNum" sz="quarter" idx="12"/>
          </p:nvPr>
        </p:nvSpPr>
        <p:spPr bwMode="auto">
          <a:prstGeom prst="rect">
            <a:avLst/>
          </a:prstGeom>
          <a:noFill/>
          <a:ln>
            <a:noFill/>
          </a:ln>
        </p:spPr>
        <p:txBody>
          <a:bodyPr spcFirstLastPara="1" vert="horz" wrap="square" lIns="91425" tIns="45700" rIns="91425" bIns="45700" rtlCol="0" anchor="ctr" anchorCtr="0">
            <a:noAutofit/>
          </a:bodyPr>
          <a:lstStyle/>
          <a:p>
            <a:pPr>
              <a:defRPr/>
            </a:pPr>
            <a:fld id="{00000000-1234-1234-1234-123412341234}" type="slidenum">
              <a:rPr lang="tr-TR"/>
              <a:pPr>
                <a:defRPr/>
              </a:pPr>
              <a:t>24</a:t>
            </a:fld>
            <a:endParaRPr/>
          </a:p>
        </p:txBody>
      </p:sp>
      <p:pic>
        <p:nvPicPr>
          <p:cNvPr id="9" name="Google Shape;107;p13">
            <a:extLst>
              <a:ext uri="{FF2B5EF4-FFF2-40B4-BE49-F238E27FC236}">
                <a16:creationId xmlns:a16="http://schemas.microsoft.com/office/drawing/2014/main" id="{B38EC968-EC57-4235-BC42-448A0E50806E}"/>
              </a:ext>
            </a:extLst>
          </p:cNvPr>
          <p:cNvPicPr/>
          <p:nvPr/>
        </p:nvPicPr>
        <p:blipFill>
          <a:blip r:embed="rId2">
            <a:alphaModFix/>
          </a:blip>
          <a:srcRect/>
          <a:stretch/>
        </p:blipFill>
        <p:spPr bwMode="auto">
          <a:xfrm>
            <a:off x="9355722" y="4754698"/>
            <a:ext cx="2109399" cy="2103302"/>
          </a:xfrm>
          <a:prstGeom prst="rect">
            <a:avLst/>
          </a:prstGeom>
          <a:noFill/>
          <a:ln>
            <a:noFill/>
          </a:ln>
        </p:spPr>
      </p:pic>
      <p:sp>
        <p:nvSpPr>
          <p:cNvPr id="5" name="Dikdörtgen 4">
            <a:extLst>
              <a:ext uri="{FF2B5EF4-FFF2-40B4-BE49-F238E27FC236}">
                <a16:creationId xmlns:a16="http://schemas.microsoft.com/office/drawing/2014/main" id="{8BFD5E4C-9496-48B5-A30A-CC6122EE288D}"/>
              </a:ext>
            </a:extLst>
          </p:cNvPr>
          <p:cNvSpPr/>
          <p:nvPr/>
        </p:nvSpPr>
        <p:spPr>
          <a:xfrm>
            <a:off x="269823" y="112976"/>
            <a:ext cx="11377534" cy="861385"/>
          </a:xfrm>
          <a:prstGeom prst="rect">
            <a:avLst/>
          </a:prstGeom>
        </p:spPr>
        <p:txBody>
          <a:bodyPr/>
          <a:lstStyle/>
          <a:p>
            <a:pPr lvl="0">
              <a:buChar char="•"/>
            </a:pPr>
            <a:endParaRPr lang="tr-TR" dirty="0">
              <a:latin typeface="Tw Cen MT" panose="020B0602020104020603"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 name="Başlık 10">
            <a:extLst>
              <a:ext uri="{FF2B5EF4-FFF2-40B4-BE49-F238E27FC236}">
                <a16:creationId xmlns:a16="http://schemas.microsoft.com/office/drawing/2014/main" id="{28359B1F-6DA7-473B-BF92-CFCF64E46D94}"/>
              </a:ext>
            </a:extLst>
          </p:cNvPr>
          <p:cNvSpPr>
            <a:spLocks noGrp="1"/>
          </p:cNvSpPr>
          <p:nvPr>
            <p:ph type="title"/>
          </p:nvPr>
        </p:nvSpPr>
        <p:spPr/>
        <p:txBody>
          <a:bodyPr>
            <a:normAutofit/>
          </a:bodyPr>
          <a:lstStyle/>
          <a:p>
            <a:pPr algn="ctr"/>
            <a:r>
              <a:rPr lang="tr-TR" sz="3600" baseline="0" dirty="0">
                <a:solidFill>
                  <a:schemeClr val="bg1"/>
                </a:solidFill>
              </a:rPr>
              <a:t>DEĞER ODAKLI GERİ ÖDEME MODELİ</a:t>
            </a:r>
            <a:br>
              <a:rPr lang="tr-TR" sz="5400" dirty="0">
                <a:solidFill>
                  <a:schemeClr val="bg1"/>
                </a:solidFill>
              </a:rPr>
            </a:br>
            <a:endParaRPr lang="tr-TR" dirty="0">
              <a:solidFill>
                <a:schemeClr val="bg1"/>
              </a:solidFill>
            </a:endParaRPr>
          </a:p>
        </p:txBody>
      </p:sp>
      <p:sp>
        <p:nvSpPr>
          <p:cNvPr id="4" name="İçerik Yer Tutucusu 3">
            <a:extLst>
              <a:ext uri="{FF2B5EF4-FFF2-40B4-BE49-F238E27FC236}">
                <a16:creationId xmlns:a16="http://schemas.microsoft.com/office/drawing/2014/main" id="{72DBF1CC-ABD2-4C5A-9055-E5863584FA7D}"/>
              </a:ext>
            </a:extLst>
          </p:cNvPr>
          <p:cNvSpPr>
            <a:spLocks noGrp="1"/>
          </p:cNvSpPr>
          <p:nvPr>
            <p:ph idx="1"/>
          </p:nvPr>
        </p:nvSpPr>
        <p:spPr/>
        <p:txBody>
          <a:bodyPr>
            <a:normAutofit/>
          </a:bodyPr>
          <a:lstStyle/>
          <a:p>
            <a:r>
              <a:rPr lang="tr-TR" dirty="0">
                <a:solidFill>
                  <a:schemeClr val="bg1"/>
                </a:solidFill>
              </a:rPr>
              <a:t>Değer odaklı </a:t>
            </a:r>
            <a:r>
              <a:rPr lang="tr-TR" dirty="0" err="1">
                <a:solidFill>
                  <a:schemeClr val="bg1"/>
                </a:solidFill>
              </a:rPr>
              <a:t>renal</a:t>
            </a:r>
            <a:r>
              <a:rPr lang="tr-TR" dirty="0">
                <a:solidFill>
                  <a:schemeClr val="bg1"/>
                </a:solidFill>
              </a:rPr>
              <a:t> bakım hizmeti-hasta için maliyete göre en iyi yaşam kalitesi verileri hedeflenmeli, </a:t>
            </a:r>
          </a:p>
          <a:p>
            <a:r>
              <a:rPr lang="tr-TR" dirty="0">
                <a:solidFill>
                  <a:schemeClr val="bg1"/>
                </a:solidFill>
              </a:rPr>
              <a:t>Geri ödeme modeli hem süreç odaklı hem de sonuç odaklı; belirlenen amaçlara ulaşılma düzeyini ortaya koymalı, hedeflenen kazanımlara niçin ulaşılamadığı ile ilgili veriler elde edilmesini sağlamalı,</a:t>
            </a:r>
          </a:p>
          <a:p>
            <a:pPr lvl="0" algn="l"/>
            <a:r>
              <a:rPr lang="tr-TR" dirty="0">
                <a:solidFill>
                  <a:schemeClr val="bg1"/>
                </a:solidFill>
              </a:rPr>
              <a:t>Tedavisi </a:t>
            </a:r>
            <a:r>
              <a:rPr lang="tr-TR" dirty="0" err="1">
                <a:solidFill>
                  <a:schemeClr val="bg1"/>
                </a:solidFill>
              </a:rPr>
              <a:t>modalitesine</a:t>
            </a:r>
            <a:r>
              <a:rPr lang="tr-TR" dirty="0">
                <a:solidFill>
                  <a:schemeClr val="bg1"/>
                </a:solidFill>
              </a:rPr>
              <a:t> göre (HD, HDF, Evde HD…PD) farklı ücret, malzemeler, tüm </a:t>
            </a:r>
            <a:r>
              <a:rPr lang="tr-TR" dirty="0" err="1">
                <a:solidFill>
                  <a:schemeClr val="bg1"/>
                </a:solidFill>
              </a:rPr>
              <a:t>parenteral</a:t>
            </a:r>
            <a:r>
              <a:rPr lang="tr-TR" dirty="0">
                <a:solidFill>
                  <a:schemeClr val="bg1"/>
                </a:solidFill>
              </a:rPr>
              <a:t> ilaçlar, laboratuvar ve tanısal testler, damar erişim yolu, hasta taşıma pakete dahil, hizmetinin kalitesi üzerinden ücret</a:t>
            </a:r>
          </a:p>
          <a:p>
            <a:pPr lvl="0" algn="l"/>
            <a:r>
              <a:rPr lang="tr-TR" dirty="0">
                <a:solidFill>
                  <a:schemeClr val="bg1"/>
                </a:solidFill>
              </a:rPr>
              <a:t>Laboratuvar sonuçları, tedavi süresi, </a:t>
            </a:r>
            <a:r>
              <a:rPr lang="tr-TR" dirty="0" err="1">
                <a:solidFill>
                  <a:schemeClr val="bg1"/>
                </a:solidFill>
              </a:rPr>
              <a:t>mortalite</a:t>
            </a:r>
            <a:r>
              <a:rPr lang="tr-TR" dirty="0">
                <a:solidFill>
                  <a:schemeClr val="bg1"/>
                </a:solidFill>
              </a:rPr>
              <a:t> ve  </a:t>
            </a:r>
            <a:r>
              <a:rPr lang="tr-TR" dirty="0" err="1">
                <a:solidFill>
                  <a:schemeClr val="bg1"/>
                </a:solidFill>
              </a:rPr>
              <a:t>hospitalizasyon</a:t>
            </a:r>
            <a:r>
              <a:rPr lang="tr-TR" dirty="0">
                <a:solidFill>
                  <a:schemeClr val="bg1"/>
                </a:solidFill>
              </a:rPr>
              <a:t> oranları gibi kriterler …faturanın %5’ine kadar ceza uygulanmalı</a:t>
            </a:r>
          </a:p>
        </p:txBody>
      </p:sp>
      <p:sp>
        <p:nvSpPr>
          <p:cNvPr id="6" name="Google Shape;276;p33"/>
          <p:cNvSpPr>
            <a:spLocks noGrp="1"/>
          </p:cNvSpPr>
          <p:nvPr>
            <p:ph type="dt" sz="half" idx="10"/>
          </p:nvPr>
        </p:nvSpPr>
        <p:spPr bwMode="auto">
          <a:prstGeom prst="rect">
            <a:avLst/>
          </a:prstGeom>
          <a:noFill/>
          <a:ln>
            <a:noFill/>
          </a:ln>
        </p:spPr>
        <p:txBody>
          <a:bodyPr spcFirstLastPara="1" vert="horz" wrap="square" lIns="91425" tIns="45700" rIns="91425" bIns="45700" rtlCol="0" anchor="ctr" anchorCtr="0">
            <a:noAutofit/>
          </a:bodyPr>
          <a:lstStyle/>
          <a:p>
            <a:pPr algn="l">
              <a:defRPr/>
            </a:pPr>
            <a:fld id="{56CB4669-4D5A-4EAD-B29C-18909F291411}" type="datetime1">
              <a:rPr lang="tr-TR" smtClean="0"/>
              <a:t>17.10.2021</a:t>
            </a:fld>
            <a:endParaRPr/>
          </a:p>
        </p:txBody>
      </p:sp>
      <p:sp>
        <p:nvSpPr>
          <p:cNvPr id="8" name="Google Shape;278;p33"/>
          <p:cNvSpPr>
            <a:spLocks noGrp="1"/>
          </p:cNvSpPr>
          <p:nvPr>
            <p:ph type="ftr" sz="quarter" idx="11"/>
          </p:nvPr>
        </p:nvSpPr>
        <p:spPr bwMode="auto">
          <a:prstGeom prst="rect">
            <a:avLst/>
          </a:prstGeom>
          <a:noFill/>
          <a:ln>
            <a:noFill/>
          </a:ln>
        </p:spPr>
        <p:txBody>
          <a:bodyPr spcFirstLastPara="1" vert="horz" wrap="square" lIns="91425" tIns="45700" rIns="91425" bIns="45700" rtlCol="0" anchor="ctr" anchorCtr="0">
            <a:noAutofit/>
          </a:bodyPr>
          <a:lstStyle/>
          <a:p>
            <a:pPr algn="ctr">
              <a:defRPr/>
            </a:pPr>
            <a:r>
              <a:rPr lang="tr-TR"/>
              <a:t>Uzm. Dr. Sadi Kemal A. ARSLAN        38.ULUSAL NEFROLOJİ KONRESİ GİRNE</a:t>
            </a:r>
            <a:endParaRPr/>
          </a:p>
        </p:txBody>
      </p:sp>
      <p:sp>
        <p:nvSpPr>
          <p:cNvPr id="7" name="Google Shape;277;p33"/>
          <p:cNvSpPr>
            <a:spLocks noGrp="1"/>
          </p:cNvSpPr>
          <p:nvPr>
            <p:ph type="sldNum" sz="quarter" idx="12"/>
          </p:nvPr>
        </p:nvSpPr>
        <p:spPr bwMode="auto">
          <a:prstGeom prst="rect">
            <a:avLst/>
          </a:prstGeom>
          <a:noFill/>
          <a:ln>
            <a:noFill/>
          </a:ln>
        </p:spPr>
        <p:txBody>
          <a:bodyPr spcFirstLastPara="1" vert="horz" wrap="square" lIns="91425" tIns="45700" rIns="91425" bIns="45700" rtlCol="0" anchor="ctr" anchorCtr="0">
            <a:noAutofit/>
          </a:bodyPr>
          <a:lstStyle/>
          <a:p>
            <a:pPr>
              <a:defRPr/>
            </a:pPr>
            <a:fld id="{00000000-1234-1234-1234-123412341234}" type="slidenum">
              <a:rPr lang="tr-TR"/>
              <a:pPr>
                <a:defRPr/>
              </a:pPr>
              <a:t>25</a:t>
            </a:fld>
            <a:endParaRPr/>
          </a:p>
        </p:txBody>
      </p:sp>
      <p:pic>
        <p:nvPicPr>
          <p:cNvPr id="9" name="Google Shape;107;p13">
            <a:extLst>
              <a:ext uri="{FF2B5EF4-FFF2-40B4-BE49-F238E27FC236}">
                <a16:creationId xmlns:a16="http://schemas.microsoft.com/office/drawing/2014/main" id="{96F1EAEB-128E-4D81-8C3A-B8DAD24CD4A5}"/>
              </a:ext>
            </a:extLst>
          </p:cNvPr>
          <p:cNvPicPr/>
          <p:nvPr/>
        </p:nvPicPr>
        <p:blipFill>
          <a:blip r:embed="rId2">
            <a:alphaModFix/>
          </a:blip>
          <a:srcRect/>
          <a:stretch/>
        </p:blipFill>
        <p:spPr bwMode="auto">
          <a:xfrm>
            <a:off x="9355722" y="4754698"/>
            <a:ext cx="2109399" cy="210330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48443E-AD0B-4B65-A370-7EE75460D217}"/>
              </a:ext>
            </a:extLst>
          </p:cNvPr>
          <p:cNvSpPr>
            <a:spLocks noGrp="1"/>
          </p:cNvSpPr>
          <p:nvPr>
            <p:ph type="title"/>
          </p:nvPr>
        </p:nvSpPr>
        <p:spPr/>
        <p:txBody>
          <a:bodyPr>
            <a:normAutofit/>
          </a:bodyPr>
          <a:lstStyle/>
          <a:p>
            <a:pPr algn="ctr"/>
            <a:r>
              <a:rPr lang="tr-TR" sz="3600" dirty="0">
                <a:solidFill>
                  <a:schemeClr val="bg1"/>
                </a:solidFill>
              </a:rPr>
              <a:t>Hasta ölümleri</a:t>
            </a:r>
          </a:p>
        </p:txBody>
      </p:sp>
      <p:sp>
        <p:nvSpPr>
          <p:cNvPr id="3" name="İçerik Yer Tutucusu 2">
            <a:extLst>
              <a:ext uri="{FF2B5EF4-FFF2-40B4-BE49-F238E27FC236}">
                <a16:creationId xmlns:a16="http://schemas.microsoft.com/office/drawing/2014/main" id="{D59DA6D1-AAFA-4859-BE5F-86BAB2B7FD6C}"/>
              </a:ext>
            </a:extLst>
          </p:cNvPr>
          <p:cNvSpPr>
            <a:spLocks noGrp="1"/>
          </p:cNvSpPr>
          <p:nvPr>
            <p:ph idx="1"/>
          </p:nvPr>
        </p:nvSpPr>
        <p:spPr/>
        <p:txBody>
          <a:bodyPr/>
          <a:lstStyle/>
          <a:p>
            <a:pPr marL="0" indent="0">
              <a:buNone/>
            </a:pPr>
            <a:r>
              <a:rPr lang="tr-TR" dirty="0" err="1">
                <a:solidFill>
                  <a:schemeClr val="bg1"/>
                </a:solidFill>
              </a:rPr>
              <a:t>Mortalitenin</a:t>
            </a:r>
            <a:r>
              <a:rPr lang="tr-TR" dirty="0">
                <a:solidFill>
                  <a:schemeClr val="bg1"/>
                </a:solidFill>
              </a:rPr>
              <a:t> nedenlerinin araştırılması ortaya konması gerekir, ~10000</a:t>
            </a:r>
          </a:p>
          <a:p>
            <a:pPr marL="0" indent="0">
              <a:buNone/>
            </a:pPr>
            <a:r>
              <a:rPr lang="tr-TR" dirty="0" err="1">
                <a:solidFill>
                  <a:schemeClr val="bg1"/>
                </a:solidFill>
              </a:rPr>
              <a:t>hastaölümü</a:t>
            </a:r>
            <a:r>
              <a:rPr lang="tr-TR" dirty="0">
                <a:solidFill>
                  <a:schemeClr val="bg1"/>
                </a:solidFill>
              </a:rPr>
              <a:t>/yıl, </a:t>
            </a:r>
            <a:r>
              <a:rPr lang="tr-TR" b="0" dirty="0">
                <a:solidFill>
                  <a:schemeClr val="bg1"/>
                </a:solidFill>
              </a:rPr>
              <a:t>artı ilk 90 gün </a:t>
            </a:r>
            <a:r>
              <a:rPr lang="tr-TR" dirty="0">
                <a:solidFill>
                  <a:schemeClr val="bg1"/>
                </a:solidFill>
              </a:rPr>
              <a:t> </a:t>
            </a:r>
          </a:p>
          <a:p>
            <a:pPr marL="0" indent="0">
              <a:buNone/>
            </a:pPr>
            <a:r>
              <a:rPr lang="tr-TR" dirty="0">
                <a:solidFill>
                  <a:schemeClr val="bg1"/>
                </a:solidFill>
              </a:rPr>
              <a:t>Özel kurumlardan hizmet alan hasta, kamu hastanelerinde </a:t>
            </a:r>
            <a:endParaRPr lang="tr-TR" b="0" dirty="0">
              <a:solidFill>
                <a:schemeClr val="bg1"/>
              </a:solidFill>
            </a:endParaRPr>
          </a:p>
          <a:p>
            <a:pPr marL="0" indent="0">
              <a:buNone/>
            </a:pPr>
            <a:r>
              <a:rPr lang="tr-TR" dirty="0">
                <a:solidFill>
                  <a:schemeClr val="bg1"/>
                </a:solidFill>
              </a:rPr>
              <a:t>Diyaliz süresi, uzun diyalize engel yok ancak maliyet? </a:t>
            </a:r>
          </a:p>
          <a:p>
            <a:pPr marL="0" indent="0">
              <a:buNone/>
            </a:pPr>
            <a:r>
              <a:rPr lang="tr-TR" dirty="0">
                <a:solidFill>
                  <a:schemeClr val="bg1"/>
                </a:solidFill>
              </a:rPr>
              <a:t>Artan </a:t>
            </a:r>
            <a:r>
              <a:rPr lang="tr-TR" dirty="0" err="1">
                <a:solidFill>
                  <a:schemeClr val="bg1"/>
                </a:solidFill>
              </a:rPr>
              <a:t>damaryolu</a:t>
            </a:r>
            <a:r>
              <a:rPr lang="tr-TR" dirty="0">
                <a:solidFill>
                  <a:schemeClr val="bg1"/>
                </a:solidFill>
              </a:rPr>
              <a:t> sorunlarının zamanında doğru müdahale ile çözümü için algoritma</a:t>
            </a:r>
          </a:p>
          <a:p>
            <a:pPr marL="0" lvl="0" indent="0" algn="l">
              <a:buNone/>
            </a:pPr>
            <a:r>
              <a:rPr lang="tr-TR" dirty="0">
                <a:solidFill>
                  <a:schemeClr val="bg1"/>
                </a:solidFill>
              </a:rPr>
              <a:t>Evde HD teşvik edilmeli</a:t>
            </a:r>
          </a:p>
          <a:p>
            <a:endParaRPr lang="tr-TR" dirty="0"/>
          </a:p>
        </p:txBody>
      </p:sp>
      <p:sp>
        <p:nvSpPr>
          <p:cNvPr id="4" name="Veri Yer Tutucusu 3">
            <a:extLst>
              <a:ext uri="{FF2B5EF4-FFF2-40B4-BE49-F238E27FC236}">
                <a16:creationId xmlns:a16="http://schemas.microsoft.com/office/drawing/2014/main" id="{A6E78A7A-D670-4C1B-AE9D-AB0F1B7081C0}"/>
              </a:ext>
            </a:extLst>
          </p:cNvPr>
          <p:cNvSpPr>
            <a:spLocks noGrp="1"/>
          </p:cNvSpPr>
          <p:nvPr>
            <p:ph type="dt" sz="half" idx="10"/>
          </p:nvPr>
        </p:nvSpPr>
        <p:spPr/>
        <p:txBody>
          <a:bodyPr/>
          <a:lstStyle/>
          <a:p>
            <a:fld id="{A28F9E45-4B22-4FEA-9804-80A5690BD46F}" type="datetime1">
              <a:rPr lang="tr-TR" smtClean="0"/>
              <a:t>17.10.2021</a:t>
            </a:fld>
            <a:endParaRPr lang="tr-TR"/>
          </a:p>
        </p:txBody>
      </p:sp>
      <p:sp>
        <p:nvSpPr>
          <p:cNvPr id="5" name="Alt Bilgi Yer Tutucusu 4">
            <a:extLst>
              <a:ext uri="{FF2B5EF4-FFF2-40B4-BE49-F238E27FC236}">
                <a16:creationId xmlns:a16="http://schemas.microsoft.com/office/drawing/2014/main" id="{9AB31492-8ADD-4753-BA2A-BC2ECE5BAA1E}"/>
              </a:ext>
            </a:extLst>
          </p:cNvPr>
          <p:cNvSpPr>
            <a:spLocks noGrp="1"/>
          </p:cNvSpPr>
          <p:nvPr>
            <p:ph type="ftr" sz="quarter" idx="11"/>
          </p:nvPr>
        </p:nvSpPr>
        <p:spPr/>
        <p:txBody>
          <a:bodyPr/>
          <a:lstStyle/>
          <a:p>
            <a:r>
              <a:rPr lang="tr-TR"/>
              <a:t>Uzm. Dr. Sadi Kemal A. ARSLAN        38.ULUSAL NEFROLOJİ KONRESİ GİRNE</a:t>
            </a:r>
          </a:p>
        </p:txBody>
      </p:sp>
      <p:sp>
        <p:nvSpPr>
          <p:cNvPr id="6" name="Slayt Numarası Yer Tutucusu 5">
            <a:extLst>
              <a:ext uri="{FF2B5EF4-FFF2-40B4-BE49-F238E27FC236}">
                <a16:creationId xmlns:a16="http://schemas.microsoft.com/office/drawing/2014/main" id="{8FF16E46-581B-4FB2-8A64-0F218E8501E6}"/>
              </a:ext>
            </a:extLst>
          </p:cNvPr>
          <p:cNvSpPr>
            <a:spLocks noGrp="1"/>
          </p:cNvSpPr>
          <p:nvPr>
            <p:ph type="sldNum" sz="quarter" idx="12"/>
          </p:nvPr>
        </p:nvSpPr>
        <p:spPr/>
        <p:txBody>
          <a:bodyPr/>
          <a:lstStyle/>
          <a:p>
            <a:fld id="{7156C091-F6EE-4D18-A731-273068D2B1B3}" type="slidenum">
              <a:rPr lang="tr-TR" smtClean="0"/>
              <a:t>26</a:t>
            </a:fld>
            <a:endParaRPr lang="tr-TR"/>
          </a:p>
        </p:txBody>
      </p:sp>
    </p:spTree>
    <p:extLst>
      <p:ext uri="{BB962C8B-B14F-4D97-AF65-F5344CB8AC3E}">
        <p14:creationId xmlns:p14="http://schemas.microsoft.com/office/powerpoint/2010/main" val="3015776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 name="Başlık 13">
            <a:extLst>
              <a:ext uri="{FF2B5EF4-FFF2-40B4-BE49-F238E27FC236}">
                <a16:creationId xmlns:a16="http://schemas.microsoft.com/office/drawing/2014/main" id="{BBDC450B-8F1E-4B70-A274-36CB884D2AC9}"/>
              </a:ext>
            </a:extLst>
          </p:cNvPr>
          <p:cNvSpPr>
            <a:spLocks noGrp="1"/>
          </p:cNvSpPr>
          <p:nvPr>
            <p:ph type="title"/>
          </p:nvPr>
        </p:nvSpPr>
        <p:spPr/>
        <p:txBody>
          <a:bodyPr>
            <a:normAutofit/>
          </a:bodyPr>
          <a:lstStyle/>
          <a:p>
            <a:pPr algn="ctr"/>
            <a:r>
              <a:rPr lang="tr-TR" sz="3600" dirty="0">
                <a:solidFill>
                  <a:schemeClr val="bg1"/>
                </a:solidFill>
              </a:rPr>
              <a:t>GERİ ÖDEME RAKAMINA DÜZENLİ YILLIK AYARLAMA</a:t>
            </a:r>
            <a:br>
              <a:rPr lang="tr-TR" sz="3600" dirty="0"/>
            </a:br>
            <a:endParaRPr lang="tr-TR" sz="3600" dirty="0"/>
          </a:p>
        </p:txBody>
      </p:sp>
      <p:sp>
        <p:nvSpPr>
          <p:cNvPr id="17" name="İçerik Yer Tutucusu 16">
            <a:extLst>
              <a:ext uri="{FF2B5EF4-FFF2-40B4-BE49-F238E27FC236}">
                <a16:creationId xmlns:a16="http://schemas.microsoft.com/office/drawing/2014/main" id="{8EFA13DC-77D8-447E-A7A8-E9C45B23332D}"/>
              </a:ext>
            </a:extLst>
          </p:cNvPr>
          <p:cNvSpPr>
            <a:spLocks noGrp="1"/>
          </p:cNvSpPr>
          <p:nvPr>
            <p:ph sz="half" idx="1"/>
          </p:nvPr>
        </p:nvSpPr>
        <p:spPr/>
        <p:txBody>
          <a:bodyPr>
            <a:normAutofit fontScale="55000" lnSpcReduction="20000"/>
          </a:bodyPr>
          <a:lstStyle/>
          <a:p>
            <a:pPr lvl="0" algn="l"/>
            <a:r>
              <a:rPr lang="tr-TR" sz="4000" dirty="0">
                <a:solidFill>
                  <a:schemeClr val="bg1"/>
                </a:solidFill>
              </a:rPr>
              <a:t>31/5/2006 tarihli 5510 sayılı Kanunun son şekli, 5754 sayılı Kanunun diğer kanunlarda değişiklik yapan maddeleri, 5763 sayılı Kanun ile Sosyal Sigorta İşlemleri Yönetmeliği ve Genel Sağlık Sigortası İşlemleri Yönetmeliği</a:t>
            </a:r>
          </a:p>
          <a:p>
            <a:pPr lvl="0" algn="l"/>
            <a:r>
              <a:rPr lang="tr-TR" sz="4000" dirty="0">
                <a:solidFill>
                  <a:schemeClr val="bg1"/>
                </a:solidFill>
              </a:rPr>
              <a:t>SOSYAL GÜVENLİK KURUMU SAĞLIK HİZMETLERİ FİYATLANDIRMA  KOMİSYONU ÇALIŞMA USUL VE ESASLARI HAKKINDA YÖNETMELİK</a:t>
            </a:r>
          </a:p>
          <a:p>
            <a:pPr lvl="0" algn="l"/>
            <a:r>
              <a:rPr lang="tr-TR" sz="4000" dirty="0">
                <a:solidFill>
                  <a:schemeClr val="bg1"/>
                </a:solidFill>
              </a:rPr>
              <a:t>Sağlık hizmetlerinin ödenecek bedellerinin belirlenmesi MADDE 72- (Değişik birinci fıkra: 17/4/2008-5754/44 </a:t>
            </a:r>
            <a:r>
              <a:rPr lang="tr-TR" sz="4000" dirty="0" err="1">
                <a:solidFill>
                  <a:schemeClr val="bg1"/>
                </a:solidFill>
              </a:rPr>
              <a:t>md.</a:t>
            </a:r>
            <a:r>
              <a:rPr lang="tr-TR" sz="4000" dirty="0">
                <a:solidFill>
                  <a:schemeClr val="bg1"/>
                </a:solidFill>
              </a:rPr>
              <a:t>)</a:t>
            </a:r>
          </a:p>
          <a:p>
            <a:endParaRPr lang="tr-TR" dirty="0"/>
          </a:p>
        </p:txBody>
      </p:sp>
      <p:sp>
        <p:nvSpPr>
          <p:cNvPr id="16" name="İçerik Yer Tutucusu 15">
            <a:extLst>
              <a:ext uri="{FF2B5EF4-FFF2-40B4-BE49-F238E27FC236}">
                <a16:creationId xmlns:a16="http://schemas.microsoft.com/office/drawing/2014/main" id="{FDD4AC3B-7499-4C30-8A97-E22D46C0D5E4}"/>
              </a:ext>
            </a:extLst>
          </p:cNvPr>
          <p:cNvSpPr>
            <a:spLocks noGrp="1"/>
          </p:cNvSpPr>
          <p:nvPr>
            <p:ph sz="half" idx="2"/>
          </p:nvPr>
        </p:nvSpPr>
        <p:spPr/>
        <p:txBody>
          <a:bodyPr>
            <a:normAutofit fontScale="55000" lnSpcReduction="20000"/>
          </a:bodyPr>
          <a:lstStyle/>
          <a:p>
            <a:pPr marL="0" lvl="0" indent="0" algn="l">
              <a:buNone/>
            </a:pPr>
            <a:r>
              <a:rPr lang="tr-TR" b="1" dirty="0">
                <a:solidFill>
                  <a:schemeClr val="bg1"/>
                </a:solidFill>
                <a:latin typeface="Tw Cen MT" panose="020B0602020104020603" pitchFamily="34" charset="0"/>
              </a:rPr>
              <a:t>23 Ağustos 2008 CUMARTESİ  Resmî Gazete  Sayı : 26976  SOSYAL GÜVENLİK KURUMU SAĞLIK HİZMETLERİ FİYATLANDIRMA  KOMİSYONU ÇALIŞMA USUL VE ESASLARI HAKKINDA YÖNETMELİK</a:t>
            </a:r>
            <a:endParaRPr lang="tr-TR" sz="2400" dirty="0">
              <a:solidFill>
                <a:schemeClr val="bg1"/>
              </a:solidFill>
              <a:latin typeface="Tw Cen MT" panose="020B0602020104020603" pitchFamily="34" charset="0"/>
            </a:endParaRPr>
          </a:p>
          <a:p>
            <a:pPr marL="0" lvl="0" indent="0" algn="l">
              <a:buNone/>
            </a:pPr>
            <a:r>
              <a:rPr lang="tr-TR" sz="2400" dirty="0">
                <a:solidFill>
                  <a:schemeClr val="bg1"/>
                </a:solidFill>
                <a:latin typeface="Tw Cen MT" panose="020B0602020104020603" pitchFamily="34" charset="0"/>
              </a:rPr>
              <a:t>MADDE 6 – (1) Komisyonun görevleri şunlardır;</a:t>
            </a:r>
          </a:p>
          <a:p>
            <a:pPr marL="0" lvl="0" indent="0" algn="l">
              <a:buNone/>
            </a:pPr>
            <a:r>
              <a:rPr lang="tr-TR" sz="2400" dirty="0">
                <a:solidFill>
                  <a:schemeClr val="bg1"/>
                </a:solidFill>
                <a:latin typeface="Tw Cen MT" panose="020B0602020104020603" pitchFamily="34" charset="0"/>
              </a:rPr>
              <a:t>a) Kurumca tespit edilen finansmanı sağlanacak sağlık hizmetleri ile ilgili raporları değerlendirerek Kurumca ödenecek bedellerini belirlemek,</a:t>
            </a:r>
          </a:p>
          <a:p>
            <a:pPr marL="0" lvl="0" indent="0" algn="l">
              <a:buNone/>
            </a:pPr>
            <a:r>
              <a:rPr lang="tr-TR" sz="2400" dirty="0">
                <a:solidFill>
                  <a:schemeClr val="bg1"/>
                </a:solidFill>
                <a:latin typeface="Tw Cen MT" panose="020B0602020104020603" pitchFamily="34" charset="0"/>
              </a:rPr>
              <a:t>b) Fiyatlandırmaya yönelik oluşturulan alt komisyonlar tarafından hazırlanan raporları değerlendirerek karara bağlamak,</a:t>
            </a:r>
          </a:p>
          <a:p>
            <a:pPr marL="0" lvl="0" indent="0" algn="l">
              <a:buNone/>
            </a:pPr>
            <a:r>
              <a:rPr lang="tr-TR" sz="2400" dirty="0">
                <a:solidFill>
                  <a:schemeClr val="bg1"/>
                </a:solidFill>
                <a:latin typeface="Tw Cen MT" panose="020B0602020104020603" pitchFamily="34" charset="0"/>
              </a:rPr>
              <a:t>c) Genel sağlık sigortalısı ve bakmakla yükümlü olduğu kişilerin yurt içinde veya yurt dışına yapılan sevkleri nedeniyle ödenecek gündelik, yol, yatak, refakat ve yemek giderlerinin tutarını belirlemek,</a:t>
            </a:r>
          </a:p>
          <a:p>
            <a:pPr marL="0" lvl="0" indent="0" algn="l">
              <a:buNone/>
            </a:pPr>
            <a:r>
              <a:rPr lang="tr-TR" sz="2400" dirty="0">
                <a:solidFill>
                  <a:schemeClr val="bg1"/>
                </a:solidFill>
                <a:latin typeface="Tw Cen MT" panose="020B0602020104020603" pitchFamily="34" charset="0"/>
              </a:rPr>
              <a:t>ç) Hayatî öneme sahip olmama ve alternatif tedavilerin bulunması gibi hususları göz önüne alarak, Kurumca finansmanı sağlanan sağlık hizmetlerinden istisnai sağlık hizmetlerini belirlemek,</a:t>
            </a:r>
          </a:p>
          <a:p>
            <a:pPr marL="0" lvl="0" indent="0" algn="l">
              <a:buNone/>
            </a:pPr>
            <a:r>
              <a:rPr lang="tr-TR" sz="2400" dirty="0">
                <a:solidFill>
                  <a:schemeClr val="bg1"/>
                </a:solidFill>
                <a:latin typeface="Tw Cen MT" panose="020B0602020104020603" pitchFamily="34" charset="0"/>
              </a:rPr>
              <a:t>d) Takip eden yıl için geçerli olmak üzere her yıl kasım ayı sonuna kadar tamamlanacak şekilde Kurumca ödenecek sağlık hizmetleri ile ödenecek gündelik, yol, yatak, refakat ve yemek giderlerinin tutarlarına ilişkin çalışmaları tamamlamak,</a:t>
            </a:r>
            <a:endParaRPr lang="tr-TR" dirty="0"/>
          </a:p>
        </p:txBody>
      </p:sp>
      <p:sp>
        <p:nvSpPr>
          <p:cNvPr id="7" name="Google Shape;171;p21"/>
          <p:cNvSpPr>
            <a:spLocks noGrp="1"/>
          </p:cNvSpPr>
          <p:nvPr>
            <p:ph type="dt" sz="half" idx="10"/>
          </p:nvPr>
        </p:nvSpPr>
        <p:spPr bwMode="auto">
          <a:prstGeom prst="rect">
            <a:avLst/>
          </a:prstGeom>
          <a:noFill/>
          <a:ln>
            <a:noFill/>
          </a:ln>
        </p:spPr>
        <p:txBody>
          <a:bodyPr spcFirstLastPara="1" vert="horz" wrap="square" lIns="91425" tIns="45700" rIns="91425" bIns="45700" rtlCol="0" anchor="ctr" anchorCtr="0">
            <a:noAutofit/>
          </a:bodyPr>
          <a:lstStyle/>
          <a:p>
            <a:pPr algn="l">
              <a:defRPr/>
            </a:pPr>
            <a:fld id="{41400278-2199-4035-92BF-D57CA5709982}" type="datetime1">
              <a:rPr lang="tr-TR" smtClean="0"/>
              <a:t>17.10.2021</a:t>
            </a:fld>
            <a:endParaRPr/>
          </a:p>
        </p:txBody>
      </p:sp>
      <p:sp>
        <p:nvSpPr>
          <p:cNvPr id="9" name="Google Shape;173;p21"/>
          <p:cNvSpPr>
            <a:spLocks noGrp="1"/>
          </p:cNvSpPr>
          <p:nvPr>
            <p:ph type="ftr" sz="quarter" idx="11"/>
          </p:nvPr>
        </p:nvSpPr>
        <p:spPr bwMode="auto">
          <a:prstGeom prst="rect">
            <a:avLst/>
          </a:prstGeom>
          <a:noFill/>
          <a:ln>
            <a:noFill/>
          </a:ln>
        </p:spPr>
        <p:txBody>
          <a:bodyPr spcFirstLastPara="1" vert="horz" wrap="square" lIns="91425" tIns="45700" rIns="91425" bIns="45700" rtlCol="0" anchor="ctr" anchorCtr="0">
            <a:noAutofit/>
          </a:bodyPr>
          <a:lstStyle/>
          <a:p>
            <a:pPr algn="ctr">
              <a:defRPr/>
            </a:pPr>
            <a:r>
              <a:rPr lang="tr-TR" dirty="0"/>
              <a:t>Uzm. Dr. Sadi Kemal A. ARSLAN        38.ULUSAL NEFROLOJİ KONRESİ GİRNE</a:t>
            </a:r>
            <a:endParaRPr dirty="0"/>
          </a:p>
        </p:txBody>
      </p:sp>
      <p:sp>
        <p:nvSpPr>
          <p:cNvPr id="8" name="Google Shape;172;p21"/>
          <p:cNvSpPr>
            <a:spLocks noGrp="1"/>
          </p:cNvSpPr>
          <p:nvPr>
            <p:ph type="sldNum" sz="quarter" idx="12"/>
          </p:nvPr>
        </p:nvSpPr>
        <p:spPr bwMode="auto">
          <a:prstGeom prst="rect">
            <a:avLst/>
          </a:prstGeom>
          <a:noFill/>
          <a:ln>
            <a:noFill/>
          </a:ln>
        </p:spPr>
        <p:txBody>
          <a:bodyPr spcFirstLastPara="1" vert="horz" wrap="square" lIns="91425" tIns="45700" rIns="91425" bIns="45700" rtlCol="0" anchor="ctr" anchorCtr="0">
            <a:noAutofit/>
          </a:bodyPr>
          <a:lstStyle/>
          <a:p>
            <a:pPr>
              <a:defRPr/>
            </a:pPr>
            <a:fld id="{00000000-1234-1234-1234-123412341234}" type="slidenum">
              <a:rPr lang="tr-TR"/>
              <a:pPr>
                <a:defRPr/>
              </a:pPr>
              <a:t>27</a:t>
            </a:fld>
            <a:endParaRPr/>
          </a:p>
        </p:txBody>
      </p:sp>
      <p:pic>
        <p:nvPicPr>
          <p:cNvPr id="10" name="Google Shape;107;p13">
            <a:extLst>
              <a:ext uri="{FF2B5EF4-FFF2-40B4-BE49-F238E27FC236}">
                <a16:creationId xmlns:a16="http://schemas.microsoft.com/office/drawing/2014/main" id="{76A93219-2624-4269-84E2-92AF54223A13}"/>
              </a:ext>
            </a:extLst>
          </p:cNvPr>
          <p:cNvPicPr/>
          <p:nvPr/>
        </p:nvPicPr>
        <p:blipFill>
          <a:blip r:embed="rId2">
            <a:alphaModFix/>
          </a:blip>
          <a:srcRect/>
          <a:stretch/>
        </p:blipFill>
        <p:spPr bwMode="auto">
          <a:xfrm>
            <a:off x="9355722" y="4754698"/>
            <a:ext cx="2109399" cy="2103302"/>
          </a:xfrm>
          <a:prstGeom prst="rect">
            <a:avLst/>
          </a:prstGeom>
          <a:noFill/>
          <a:ln>
            <a:noFill/>
          </a:ln>
        </p:spPr>
      </p:pic>
      <p:sp>
        <p:nvSpPr>
          <p:cNvPr id="3" name="Dikdörtgen 2">
            <a:extLst>
              <a:ext uri="{FF2B5EF4-FFF2-40B4-BE49-F238E27FC236}">
                <a16:creationId xmlns:a16="http://schemas.microsoft.com/office/drawing/2014/main" id="{2F41836B-340F-4F0B-922E-992B1B1218FB}"/>
              </a:ext>
            </a:extLst>
          </p:cNvPr>
          <p:cNvSpPr/>
          <p:nvPr/>
        </p:nvSpPr>
        <p:spPr>
          <a:xfrm>
            <a:off x="6835514" y="2286000"/>
            <a:ext cx="4975485" cy="4023360"/>
          </a:xfrm>
          <a:prstGeom prst="rect">
            <a:avLst/>
          </a:prstGeom>
        </p:spPr>
        <p:txBody>
          <a:bodyPr/>
          <a:lstStyle/>
          <a:p>
            <a:pPr lvl="0" algn="l"/>
            <a:endParaRPr lang="tr-TR" sz="1200" dirty="0">
              <a:solidFill>
                <a:schemeClr val="bg1"/>
              </a:solidFill>
              <a:latin typeface="Tw Cen MT" panose="020B0602020104020603" pitchFamily="34" charset="0"/>
            </a:endParaRPr>
          </a:p>
        </p:txBody>
      </p:sp>
    </p:spTree>
    <p:extLst>
      <p:ext uri="{BB962C8B-B14F-4D97-AF65-F5344CB8AC3E}">
        <p14:creationId xmlns:p14="http://schemas.microsoft.com/office/powerpoint/2010/main" val="415823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Yer Tutucusu 9">
            <a:extLst>
              <a:ext uri="{FF2B5EF4-FFF2-40B4-BE49-F238E27FC236}">
                <a16:creationId xmlns:a16="http://schemas.microsoft.com/office/drawing/2014/main" id="{820A6B05-21F7-48AA-9DF7-DC1F4F20334C}"/>
              </a:ext>
            </a:extLst>
          </p:cNvPr>
          <p:cNvPicPr>
            <a:picLocks noGrp="1" noChangeAspect="1"/>
          </p:cNvPicPr>
          <p:nvPr>
            <p:ph type="pic" idx="1"/>
          </p:nvPr>
        </p:nvPicPr>
        <p:blipFill>
          <a:blip r:embed="rId2"/>
          <a:srcRect l="16052" r="16052"/>
          <a:stretch>
            <a:fillRect/>
          </a:stretch>
        </p:blipFill>
        <p:spPr>
          <a:xfrm>
            <a:off x="341814" y="146123"/>
            <a:ext cx="7698402" cy="6324581"/>
          </a:xfrm>
          <a:prstGeom prst="rect">
            <a:avLst/>
          </a:prstGeom>
          <a:ln>
            <a:noFill/>
          </a:ln>
          <a:effectLst>
            <a:softEdge rad="112500"/>
          </a:effectLst>
        </p:spPr>
      </p:pic>
      <p:sp>
        <p:nvSpPr>
          <p:cNvPr id="3" name="Veri Yer Tutucusu 2">
            <a:extLst>
              <a:ext uri="{FF2B5EF4-FFF2-40B4-BE49-F238E27FC236}">
                <a16:creationId xmlns:a16="http://schemas.microsoft.com/office/drawing/2014/main" id="{C88FEB41-EA0B-4599-AC50-1CFC1485BFA5}"/>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E94DEB-F7EE-4588-AE2B-7A54F552DFA2}" type="datetime1">
              <a:rPr kumimoji="0" lang="tr-TR" sz="800" b="1" i="0" u="none" strike="noStrike" kern="1200" cap="none" spc="0" normalizeH="0" baseline="0" noProof="0" smtClean="0">
                <a:ln>
                  <a:noFill/>
                </a:ln>
                <a:solidFill>
                  <a:srgbClr val="FFFFFF"/>
                </a:solidFill>
                <a:effectLst>
                  <a:outerShdw blurRad="19050" dist="6350" dir="2700000" algn="tl" rotWithShape="0">
                    <a:prstClr val="black">
                      <a:alpha val="40000"/>
                    </a:prstClr>
                  </a:outerShdw>
                </a:effectLst>
                <a:uLnTx/>
                <a:uFillTx/>
                <a:ea typeface="+mn-ea"/>
                <a:cs typeface="+mn-cs"/>
              </a:rPr>
              <a:t>17.10.2021</a:t>
            </a:fld>
            <a:endParaRPr kumimoji="0" lang="en-US" sz="800" b="1" i="0" u="none" strike="noStrike" kern="1200" cap="none" spc="0" normalizeH="0" baseline="0" noProof="0" dirty="0">
              <a:ln>
                <a:noFill/>
              </a:ln>
              <a:solidFill>
                <a:srgbClr val="FFFFFF"/>
              </a:solidFill>
              <a:effectLst>
                <a:outerShdw blurRad="19050" dist="6350" dir="2700000" algn="tl" rotWithShape="0">
                  <a:prstClr val="black">
                    <a:alpha val="40000"/>
                  </a:prstClr>
                </a:outerShdw>
              </a:effectLst>
              <a:uLnTx/>
              <a:uFillTx/>
              <a:ea typeface="+mn-ea"/>
              <a:cs typeface="+mn-cs"/>
            </a:endParaRPr>
          </a:p>
        </p:txBody>
      </p:sp>
      <p:sp>
        <p:nvSpPr>
          <p:cNvPr id="2" name="Alt Bilgi Yer Tutucusu 1">
            <a:extLst>
              <a:ext uri="{FF2B5EF4-FFF2-40B4-BE49-F238E27FC236}">
                <a16:creationId xmlns:a16="http://schemas.microsoft.com/office/drawing/2014/main" id="{AD8BC8C2-A045-4759-9F23-35CD66995B4B}"/>
              </a:ext>
            </a:extLst>
          </p:cNvPr>
          <p:cNvSpPr>
            <a:spLocks noGrp="1"/>
          </p:cNvSpPr>
          <p:nvPr>
            <p:ph type="ftr" sz="quarter" idx="11"/>
          </p:nvPr>
        </p:nvSpPr>
        <p:spPr>
          <a:xfrm>
            <a:off x="612648" y="6035040"/>
            <a:ext cx="6131424" cy="365760"/>
          </a:xfrm>
        </p:spPr>
        <p:txBody>
          <a:bodyPr/>
          <a:lstStyle/>
          <a:p>
            <a:pPr algn="l" rtl="0"/>
            <a:r>
              <a:rPr lang="en-US"/>
              <a:t>Uzm. Dr. Sadi Kemal A. ARSLAN        38.ULUSAL NEFROLOJİ KONRESİ GİRNE</a:t>
            </a:r>
            <a:endParaRPr lang="en-US" dirty="0"/>
          </a:p>
        </p:txBody>
      </p:sp>
      <p:sp>
        <p:nvSpPr>
          <p:cNvPr id="12" name="Slayt Numarası Yer Tutucusu 11">
            <a:extLst>
              <a:ext uri="{FF2B5EF4-FFF2-40B4-BE49-F238E27FC236}">
                <a16:creationId xmlns:a16="http://schemas.microsoft.com/office/drawing/2014/main" id="{BE16561E-67A8-46B5-97A9-C0226DC2AC69}"/>
              </a:ext>
            </a:extLst>
          </p:cNvPr>
          <p:cNvSpPr>
            <a:spLocks noGrp="1"/>
          </p:cNvSpPr>
          <p:nvPr>
            <p:ph type="sldNum" sz="quarter" idx="12"/>
          </p:nvPr>
        </p:nvSpPr>
        <p:spPr/>
        <p:txBody>
          <a:bodyPr/>
          <a:lstStyle/>
          <a:p>
            <a:pPr rtl="0"/>
            <a:fld id="{34B7E4EF-A1BD-40F4-AB7B-04F084DD991D}" type="slidenum">
              <a:rPr lang="en-US" smtClean="0"/>
              <a:t>28</a:t>
            </a:fld>
            <a:endParaRPr lang="en-US"/>
          </a:p>
        </p:txBody>
      </p:sp>
      <p:pic>
        <p:nvPicPr>
          <p:cNvPr id="9" name="Google Shape;107;p13">
            <a:extLst>
              <a:ext uri="{FF2B5EF4-FFF2-40B4-BE49-F238E27FC236}">
                <a16:creationId xmlns:a16="http://schemas.microsoft.com/office/drawing/2014/main" id="{CAE62BEB-0E47-45C3-912F-71B911A20ED9}"/>
              </a:ext>
            </a:extLst>
          </p:cNvPr>
          <p:cNvPicPr/>
          <p:nvPr/>
        </p:nvPicPr>
        <p:blipFill>
          <a:blip r:embed="rId3">
            <a:alphaModFix/>
          </a:blip>
          <a:srcRect/>
          <a:stretch/>
        </p:blipFill>
        <p:spPr bwMode="auto">
          <a:xfrm>
            <a:off x="9355722" y="4754698"/>
            <a:ext cx="2109399" cy="2103302"/>
          </a:xfrm>
          <a:prstGeom prst="rect">
            <a:avLst/>
          </a:prstGeom>
          <a:noFill/>
          <a:ln>
            <a:noFill/>
          </a:ln>
        </p:spPr>
      </p:pic>
      <p:sp>
        <p:nvSpPr>
          <p:cNvPr id="4" name="Dikdörtgen 3">
            <a:extLst>
              <a:ext uri="{FF2B5EF4-FFF2-40B4-BE49-F238E27FC236}">
                <a16:creationId xmlns:a16="http://schemas.microsoft.com/office/drawing/2014/main" id="{2BC16244-F1E4-4A3A-AA8D-F7A33244FCB2}"/>
              </a:ext>
            </a:extLst>
          </p:cNvPr>
          <p:cNvSpPr/>
          <p:nvPr/>
        </p:nvSpPr>
        <p:spPr>
          <a:xfrm>
            <a:off x="8271864" y="146123"/>
            <a:ext cx="3750246" cy="1716005"/>
          </a:xfrm>
          <a:prstGeom prst="rect">
            <a:avLst/>
          </a:prstGeom>
        </p:spPr>
        <p:txBody>
          <a:bodyPr/>
          <a:lstStyle/>
          <a:p>
            <a:pPr lvl="0" algn="ctr"/>
            <a:r>
              <a:rPr lang="tr-TR" sz="3600" baseline="0" dirty="0">
                <a:solidFill>
                  <a:schemeClr val="bg1"/>
                </a:solidFill>
                <a:latin typeface="Tw Cen MT" panose="020B0602020104020603" pitchFamily="34" charset="0"/>
              </a:rPr>
              <a:t>ÇEVRECİ DİYALİZ İÇİN HAREKETE GEÇMEK GEREKİR</a:t>
            </a:r>
            <a:br>
              <a:rPr lang="tr-TR" baseline="0" dirty="0">
                <a:latin typeface="Tw Cen MT" panose="020B0602020104020603" pitchFamily="34" charset="0"/>
              </a:rPr>
            </a:br>
            <a:endParaRPr lang="tr-TR" dirty="0">
              <a:latin typeface="Tw Cen MT" panose="020B0602020104020603" pitchFamily="34" charset="0"/>
            </a:endParaRPr>
          </a:p>
        </p:txBody>
      </p:sp>
      <p:sp>
        <p:nvSpPr>
          <p:cNvPr id="5" name="Dikdörtgen 4">
            <a:extLst>
              <a:ext uri="{FF2B5EF4-FFF2-40B4-BE49-F238E27FC236}">
                <a16:creationId xmlns:a16="http://schemas.microsoft.com/office/drawing/2014/main" id="{DA9CA53F-82E0-43A5-9FBA-C791645A9A05}"/>
              </a:ext>
            </a:extLst>
          </p:cNvPr>
          <p:cNvSpPr/>
          <p:nvPr/>
        </p:nvSpPr>
        <p:spPr>
          <a:xfrm>
            <a:off x="8258612" y="1862128"/>
            <a:ext cx="3750247" cy="4608576"/>
          </a:xfrm>
          <a:prstGeom prst="rect">
            <a:avLst/>
          </a:prstGeom>
        </p:spPr>
        <p:txBody>
          <a:bodyPr/>
          <a:lstStyle/>
          <a:p>
            <a:pPr lvl="0" algn="l"/>
            <a:r>
              <a:rPr lang="tr-TR" sz="2400" dirty="0">
                <a:solidFill>
                  <a:schemeClr val="bg1"/>
                </a:solidFill>
                <a:latin typeface="Tw Cen MT" panose="020B0602020104020603" pitchFamily="34" charset="0"/>
              </a:rPr>
              <a:t>Dünya’da yaşamın  sürdürülebilirliği için iklim değişikliği gerçeğini kabul edelim, dur demek elimizde.</a:t>
            </a:r>
          </a:p>
          <a:p>
            <a:pPr lvl="0" algn="l"/>
            <a:endParaRPr lang="tr-TR" sz="2400" dirty="0">
              <a:solidFill>
                <a:schemeClr val="bg1"/>
              </a:solidFill>
              <a:latin typeface="Tw Cen MT" panose="020B0602020104020603" pitchFamily="34" charset="0"/>
              <a:hlinkClick r:id="rId4">
                <a:extLst>
                  <a:ext uri="{A12FA001-AC4F-418D-AE19-62706E023703}">
                    <ahyp:hlinkClr xmlns:ahyp="http://schemas.microsoft.com/office/drawing/2018/hyperlinkcolor" val="tx"/>
                  </a:ext>
                </a:extLst>
              </a:hlinkClick>
            </a:endParaRPr>
          </a:p>
          <a:p>
            <a:pPr lvl="0" algn="l"/>
            <a:r>
              <a:rPr lang="tr-TR" sz="2400" dirty="0">
                <a:solidFill>
                  <a:schemeClr val="bg1"/>
                </a:solidFill>
                <a:latin typeface="Tw Cen MT" panose="020B0602020104020603" pitchFamily="34" charset="0"/>
                <a:hlinkClick r:id="rId4">
                  <a:extLst>
                    <a:ext uri="{A12FA001-AC4F-418D-AE19-62706E023703}">
                      <ahyp:hlinkClr xmlns:ahyp="http://schemas.microsoft.com/office/drawing/2018/hyperlinkcolor" val="tx"/>
                    </a:ext>
                  </a:extLst>
                </a:hlinkClick>
              </a:rPr>
              <a:t>dihedtr@yahoo.com.tr</a:t>
            </a:r>
            <a:endParaRPr lang="tr-TR" sz="2400" dirty="0">
              <a:solidFill>
                <a:schemeClr val="bg1"/>
              </a:solidFill>
              <a:latin typeface="Tw Cen MT" panose="020B0602020104020603" pitchFamily="34" charset="0"/>
            </a:endParaRPr>
          </a:p>
          <a:p>
            <a:pPr lvl="0" algn="l"/>
            <a:endParaRPr lang="tr-TR" sz="2400" u="none" dirty="0">
              <a:solidFill>
                <a:schemeClr val="bg1"/>
              </a:solidFill>
              <a:latin typeface="Tw Cen MT" panose="020B0602020104020603" pitchFamily="34" charset="0"/>
            </a:endParaRPr>
          </a:p>
          <a:p>
            <a:pPr lvl="0" algn="l"/>
            <a:r>
              <a:rPr lang="tr-TR" sz="2400" u="none" dirty="0">
                <a:solidFill>
                  <a:schemeClr val="bg1"/>
                </a:solidFill>
                <a:latin typeface="Tw Cen MT" panose="020B0602020104020603" pitchFamily="34" charset="0"/>
              </a:rPr>
              <a:t>Teşekkür ederim</a:t>
            </a:r>
            <a:endParaRPr lang="tr-TR" sz="2400" dirty="0">
              <a:solidFill>
                <a:schemeClr val="bg1"/>
              </a:solidFill>
              <a:latin typeface="Tw Cen MT" panose="020B0602020104020603" pitchFamily="34" charset="0"/>
            </a:endParaRPr>
          </a:p>
        </p:txBody>
      </p:sp>
    </p:spTree>
    <p:extLst>
      <p:ext uri="{BB962C8B-B14F-4D97-AF65-F5344CB8AC3E}">
        <p14:creationId xmlns:p14="http://schemas.microsoft.com/office/powerpoint/2010/main" val="3571201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1_Özel Tasarı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Özel Tasarı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Entegral">
  <a:themeElements>
    <a:clrScheme name="E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E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4.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{4B42331F-7698-4F1F-825F-346658858CC6}tf56410444_win32</Template>
  <TotalTime>10085</TotalTime>
  <Words>2183</Words>
  <Application>Microsoft Office PowerPoint</Application>
  <PresentationFormat>Geniş ekran</PresentationFormat>
  <Paragraphs>257</Paragraphs>
  <Slides>28</Slides>
  <Notes>0</Notes>
  <HiddenSlides>0</HiddenSlides>
  <MMClips>3</MMClips>
  <ScaleCrop>false</ScaleCrop>
  <HeadingPairs>
    <vt:vector size="6" baseType="variant">
      <vt:variant>
        <vt:lpstr>Kullanılan Yazı Tipleri</vt:lpstr>
      </vt:variant>
      <vt:variant>
        <vt:i4>3</vt:i4>
      </vt:variant>
      <vt:variant>
        <vt:lpstr>Tema</vt:lpstr>
      </vt:variant>
      <vt:variant>
        <vt:i4>3</vt:i4>
      </vt:variant>
      <vt:variant>
        <vt:lpstr>Slayt Başlıkları</vt:lpstr>
      </vt:variant>
      <vt:variant>
        <vt:i4>28</vt:i4>
      </vt:variant>
    </vt:vector>
  </HeadingPairs>
  <TitlesOfParts>
    <vt:vector size="34" baseType="lpstr">
      <vt:lpstr>Arial</vt:lpstr>
      <vt:lpstr>Tw Cen MT</vt:lpstr>
      <vt:lpstr>Wingdings 3</vt:lpstr>
      <vt:lpstr>1_Özel Tasarım</vt:lpstr>
      <vt:lpstr>Özel Tasarım</vt:lpstr>
      <vt:lpstr>Entegral</vt:lpstr>
      <vt:lpstr>PowerPoint Sunusu</vt:lpstr>
      <vt:lpstr>PowerPoint Sunusu</vt:lpstr>
      <vt:lpstr>İklim, ÇEVRE, su, HEMODİYALİZ  </vt:lpstr>
      <vt:lpstr> türkiye diyaliz sektörü</vt:lpstr>
      <vt:lpstr>PowerPoint Sunusu</vt:lpstr>
      <vt:lpstr>TÜRKİYE’DE DİYALİZ HEKİMİ OLMAK</vt:lpstr>
      <vt:lpstr>RESMİ GAZETE, 1 EYLÜL 1993, SAYI 21685 </vt:lpstr>
      <vt:lpstr>TÜRKİYE’DE DİYALİZ HEKİMİ OLMAK </vt:lpstr>
      <vt:lpstr>DİYALİZ HEKİMLERİ Özlük hakları, mevzuat, çalışma ortamı </vt:lpstr>
      <vt:lpstr> DİYALİZ HEKİMLERİ Özlük hakları, mevzuat, çalışma ortamı </vt:lpstr>
      <vt:lpstr> DİYALİZ HEKİMLERİ Özlük hakları, mevzuat, çalışma ortamı  </vt:lpstr>
      <vt:lpstr>DİYALİZ HEKİMLERİ Özlük hakları, mevzuat, çalışma ortamı </vt:lpstr>
      <vt:lpstr>İŞ KANUNU, ÇALIŞMA YÖNETMELİĞİ</vt:lpstr>
      <vt:lpstr>KAMU HASTANELERİNDE DURUM  </vt:lpstr>
      <vt:lpstr>PowerPoint Sunusu</vt:lpstr>
      <vt:lpstr>PowerPoint Sunusu</vt:lpstr>
      <vt:lpstr>PowerPoint Sunusu</vt:lpstr>
      <vt:lpstr> ZAM LOBİCİLİĞİ İLE MALİYET DÜŞÜRME  </vt:lpstr>
      <vt:lpstr>PowerPoint Sunusu</vt:lpstr>
      <vt:lpstr>DİYALİZ HEKİMİ ÇALIŞMA ŞARTLARI  İYİLEŞTİRİLMELİ </vt:lpstr>
      <vt:lpstr>NEFROLOJİ UZMANI DİYALİZE  DÖNMELİ </vt:lpstr>
      <vt:lpstr>DİYALİZ VE NEFROLOJİ</vt:lpstr>
      <vt:lpstr> Diyaliz ekibinin zayıflatılması ve  DİYALİZ TEKNİKERLİĞİ </vt:lpstr>
      <vt:lpstr> SIRALI SEVK SİSTEMİ, yerli MİLLİ DİYALİZ, dışa bağımlılık </vt:lpstr>
      <vt:lpstr>DEĞER ODAKLI GERİ ÖDEME MODELİ </vt:lpstr>
      <vt:lpstr>Hasta ölümleri</vt:lpstr>
      <vt:lpstr>GERİ ÖDEME RAKAMINA DÜZENLİ YILLIK AYARLAMA </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SADİ KEMAL ALİM ARSLAN</dc:creator>
  <cp:lastModifiedBy>SADİ KEMAL ALİM ARSLAN</cp:lastModifiedBy>
  <cp:revision>61</cp:revision>
  <dcterms:created xsi:type="dcterms:W3CDTF">2021-10-07T21:08:39Z</dcterms:created>
  <dcterms:modified xsi:type="dcterms:W3CDTF">2021-10-16T22:51:34Z</dcterms:modified>
</cp:coreProperties>
</file>